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9" r:id="rId2"/>
    <p:sldId id="260" r:id="rId3"/>
    <p:sldId id="261" r:id="rId4"/>
    <p:sldId id="297" r:id="rId5"/>
    <p:sldId id="262" r:id="rId6"/>
    <p:sldId id="298" r:id="rId7"/>
    <p:sldId id="299" r:id="rId8"/>
    <p:sldId id="295" r:id="rId9"/>
    <p:sldId id="302" r:id="rId10"/>
    <p:sldId id="300" r:id="rId11"/>
    <p:sldId id="296" r:id="rId12"/>
    <p:sldId id="263" r:id="rId13"/>
    <p:sldId id="264" r:id="rId14"/>
    <p:sldId id="265" r:id="rId15"/>
    <p:sldId id="266" r:id="rId16"/>
    <p:sldId id="268" r:id="rId17"/>
    <p:sldId id="307" r:id="rId18"/>
    <p:sldId id="269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8" r:id="rId33"/>
    <p:sldId id="287" r:id="rId34"/>
    <p:sldId id="291" r:id="rId35"/>
    <p:sldId id="301" r:id="rId36"/>
    <p:sldId id="292" r:id="rId37"/>
    <p:sldId id="303" r:id="rId38"/>
    <p:sldId id="304" r:id="rId39"/>
    <p:sldId id="293" r:id="rId40"/>
    <p:sldId id="306" r:id="rId41"/>
    <p:sldId id="256" r:id="rId42"/>
    <p:sldId id="305" r:id="rId4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8676" autoAdjust="0"/>
    <p:restoredTop sz="84238" autoAdjust="0"/>
  </p:normalViewPr>
  <p:slideViewPr>
    <p:cSldViewPr>
      <p:cViewPr varScale="1">
        <p:scale>
          <a:sx n="61" d="100"/>
          <a:sy n="61" d="100"/>
        </p:scale>
        <p:origin x="-13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1F4AA0-B602-4726-8A9D-A23B112B591B}" type="doc">
      <dgm:prSet loTypeId="urn:microsoft.com/office/officeart/2005/8/layout/hierarchy1" loCatId="hierarchy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AFA7316-E47E-49AC-AB0D-00A419AF38A5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50000"/>
                </a:schemeClr>
              </a:solidFill>
              <a:latin typeface="Comic Sans MS" pitchFamily="66" charset="0"/>
            </a:rPr>
            <a:t>Кровеносная система</a:t>
          </a:r>
          <a:endParaRPr lang="ru-RU" b="1" dirty="0">
            <a:solidFill>
              <a:schemeClr val="accent6">
                <a:lumMod val="50000"/>
              </a:schemeClr>
            </a:solidFill>
            <a:latin typeface="Comic Sans MS" pitchFamily="66" charset="0"/>
          </a:endParaRPr>
        </a:p>
      </dgm:t>
    </dgm:pt>
    <dgm:pt modelId="{8BA95223-13B4-42A5-86C7-AE475060DD86}" type="parTrans" cxnId="{0F91C766-0597-40DB-AC86-4C2B817505D1}">
      <dgm:prSet/>
      <dgm:spPr/>
      <dgm:t>
        <a:bodyPr/>
        <a:lstStyle/>
        <a:p>
          <a:endParaRPr lang="ru-RU"/>
        </a:p>
      </dgm:t>
    </dgm:pt>
    <dgm:pt modelId="{360A84A8-6B2F-452A-8A3D-7ACC86867449}" type="sibTrans" cxnId="{0F91C766-0597-40DB-AC86-4C2B817505D1}">
      <dgm:prSet/>
      <dgm:spPr/>
      <dgm:t>
        <a:bodyPr/>
        <a:lstStyle/>
        <a:p>
          <a:endParaRPr lang="ru-RU"/>
        </a:p>
      </dgm:t>
    </dgm:pt>
    <dgm:pt modelId="{F509E0C1-F074-40ED-ABB8-6B170EE228FB}">
      <dgm:prSet phldrT="[Текст]"/>
      <dgm:spPr/>
      <dgm:t>
        <a:bodyPr/>
        <a:lstStyle/>
        <a:p>
          <a:r>
            <a:rPr lang="ru-RU" b="1" dirty="0" smtClean="0">
              <a:latin typeface="Comic Sans MS" pitchFamily="66" charset="0"/>
            </a:rPr>
            <a:t>Кровеносные сосуды</a:t>
          </a:r>
          <a:endParaRPr lang="ru-RU" b="1" dirty="0">
            <a:latin typeface="Comic Sans MS" pitchFamily="66" charset="0"/>
          </a:endParaRPr>
        </a:p>
      </dgm:t>
    </dgm:pt>
    <dgm:pt modelId="{7F6CD46B-2AB7-4B24-A4D0-0417E2B13FAB}" type="parTrans" cxnId="{0852B897-8079-46FC-944C-4432414C589C}">
      <dgm:prSet/>
      <dgm:spPr/>
      <dgm:t>
        <a:bodyPr/>
        <a:lstStyle/>
        <a:p>
          <a:endParaRPr lang="ru-RU"/>
        </a:p>
      </dgm:t>
    </dgm:pt>
    <dgm:pt modelId="{56D2E2A5-5495-4157-B8CB-A550FA1070BE}" type="sibTrans" cxnId="{0852B897-8079-46FC-944C-4432414C589C}">
      <dgm:prSet/>
      <dgm:spPr/>
      <dgm:t>
        <a:bodyPr/>
        <a:lstStyle/>
        <a:p>
          <a:endParaRPr lang="ru-RU"/>
        </a:p>
      </dgm:t>
    </dgm:pt>
    <dgm:pt modelId="{DF7266B0-EA45-45BA-B874-C28D12F06CD8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latin typeface="Comic Sans MS" pitchFamily="66" charset="0"/>
            </a:rPr>
            <a:t>Артерии</a:t>
          </a:r>
          <a:endParaRPr lang="ru-RU" b="1" dirty="0">
            <a:solidFill>
              <a:srgbClr val="FF0000"/>
            </a:solidFill>
            <a:latin typeface="Comic Sans MS" pitchFamily="66" charset="0"/>
          </a:endParaRPr>
        </a:p>
      </dgm:t>
    </dgm:pt>
    <dgm:pt modelId="{494D2299-41B4-4E76-8D3D-FAC0E367AB72}" type="parTrans" cxnId="{C8CEB497-758A-43E4-9B21-398F8992A529}">
      <dgm:prSet/>
      <dgm:spPr/>
      <dgm:t>
        <a:bodyPr/>
        <a:lstStyle/>
        <a:p>
          <a:endParaRPr lang="ru-RU"/>
        </a:p>
      </dgm:t>
    </dgm:pt>
    <dgm:pt modelId="{0644FDDB-2BDB-49BA-9380-3E21DA88CD08}" type="sibTrans" cxnId="{C8CEB497-758A-43E4-9B21-398F8992A529}">
      <dgm:prSet/>
      <dgm:spPr/>
      <dgm:t>
        <a:bodyPr/>
        <a:lstStyle/>
        <a:p>
          <a:endParaRPr lang="ru-RU"/>
        </a:p>
      </dgm:t>
    </dgm:pt>
    <dgm:pt modelId="{013C797F-6160-4D38-9AE7-E1AF1C551A72}">
      <dgm:prSet phldrT="[Текст]"/>
      <dgm:spPr/>
      <dgm:t>
        <a:bodyPr/>
        <a:lstStyle/>
        <a:p>
          <a:r>
            <a:rPr lang="ru-RU" b="1" dirty="0" smtClean="0">
              <a:solidFill>
                <a:srgbClr val="C00000"/>
              </a:solidFill>
              <a:latin typeface="Comic Sans MS" pitchFamily="66" charset="0"/>
            </a:rPr>
            <a:t>Вены</a:t>
          </a:r>
          <a:endParaRPr lang="ru-RU" b="1" dirty="0">
            <a:solidFill>
              <a:srgbClr val="C00000"/>
            </a:solidFill>
            <a:latin typeface="Comic Sans MS" pitchFamily="66" charset="0"/>
          </a:endParaRPr>
        </a:p>
      </dgm:t>
    </dgm:pt>
    <dgm:pt modelId="{76334414-4CC3-4203-A71C-E7B23AA4FB1B}" type="parTrans" cxnId="{F37E6578-1BC0-4F12-AA4B-889ECAE72444}">
      <dgm:prSet/>
      <dgm:spPr/>
      <dgm:t>
        <a:bodyPr/>
        <a:lstStyle/>
        <a:p>
          <a:endParaRPr lang="ru-RU"/>
        </a:p>
      </dgm:t>
    </dgm:pt>
    <dgm:pt modelId="{94C173D0-4439-4419-9192-C7B8990D40D9}" type="sibTrans" cxnId="{F37E6578-1BC0-4F12-AA4B-889ECAE72444}">
      <dgm:prSet/>
      <dgm:spPr/>
      <dgm:t>
        <a:bodyPr/>
        <a:lstStyle/>
        <a:p>
          <a:endParaRPr lang="ru-RU"/>
        </a:p>
      </dgm:t>
    </dgm:pt>
    <dgm:pt modelId="{9633CC7F-4CD0-44C2-BFCD-9C47BDE783E7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Comic Sans MS" pitchFamily="66" charset="0"/>
            </a:rPr>
            <a:t>Сердце</a:t>
          </a:r>
          <a:endParaRPr lang="ru-RU" b="1" dirty="0">
            <a:solidFill>
              <a:srgbClr val="002060"/>
            </a:solidFill>
            <a:latin typeface="Comic Sans MS" pitchFamily="66" charset="0"/>
          </a:endParaRPr>
        </a:p>
      </dgm:t>
    </dgm:pt>
    <dgm:pt modelId="{2E86378A-1F47-4D53-8F23-F416A2443E6E}" type="parTrans" cxnId="{F48F685F-70C5-4AB9-AD31-4E97F07A063A}">
      <dgm:prSet/>
      <dgm:spPr/>
      <dgm:t>
        <a:bodyPr/>
        <a:lstStyle/>
        <a:p>
          <a:endParaRPr lang="ru-RU"/>
        </a:p>
      </dgm:t>
    </dgm:pt>
    <dgm:pt modelId="{55E5346F-F5DE-4754-937E-2F926B740A93}" type="sibTrans" cxnId="{F48F685F-70C5-4AB9-AD31-4E97F07A063A}">
      <dgm:prSet/>
      <dgm:spPr/>
      <dgm:t>
        <a:bodyPr/>
        <a:lstStyle/>
        <a:p>
          <a:endParaRPr lang="ru-RU"/>
        </a:p>
      </dgm:t>
    </dgm:pt>
    <dgm:pt modelId="{BF371C1F-6E6F-40EE-B2C8-2E14D9A30146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accent6">
                  <a:lumMod val="75000"/>
                </a:schemeClr>
              </a:solidFill>
              <a:latin typeface="Comic Sans MS" pitchFamily="66" charset="0"/>
            </a:rPr>
            <a:t>Капилляры</a:t>
          </a:r>
          <a:endParaRPr lang="ru-RU" sz="2400" b="1" dirty="0">
            <a:solidFill>
              <a:schemeClr val="accent6">
                <a:lumMod val="75000"/>
              </a:schemeClr>
            </a:solidFill>
            <a:latin typeface="Comic Sans MS" pitchFamily="66" charset="0"/>
          </a:endParaRPr>
        </a:p>
      </dgm:t>
    </dgm:pt>
    <dgm:pt modelId="{B74C6FF1-0ED5-4EBF-A067-3464F5A4C9B2}" type="parTrans" cxnId="{301CF92F-2660-4EA4-8C12-DCB76F21177F}">
      <dgm:prSet/>
      <dgm:spPr/>
      <dgm:t>
        <a:bodyPr/>
        <a:lstStyle/>
        <a:p>
          <a:endParaRPr lang="ru-RU"/>
        </a:p>
      </dgm:t>
    </dgm:pt>
    <dgm:pt modelId="{F3AA5602-8175-4880-9AAF-AFC0A87F362C}" type="sibTrans" cxnId="{301CF92F-2660-4EA4-8C12-DCB76F21177F}">
      <dgm:prSet/>
      <dgm:spPr/>
      <dgm:t>
        <a:bodyPr/>
        <a:lstStyle/>
        <a:p>
          <a:endParaRPr lang="ru-RU"/>
        </a:p>
      </dgm:t>
    </dgm:pt>
    <dgm:pt modelId="{24E59E94-0D48-4245-B5B5-7D369F6280B1}" type="pres">
      <dgm:prSet presAssocID="{151F4AA0-B602-4726-8A9D-A23B112B591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69793FF-4621-4E86-A6F5-13BA1DC00FBC}" type="pres">
      <dgm:prSet presAssocID="{FAFA7316-E47E-49AC-AB0D-00A419AF38A5}" presName="hierRoot1" presStyleCnt="0"/>
      <dgm:spPr/>
    </dgm:pt>
    <dgm:pt modelId="{A6F16E3A-17F5-499E-B219-9D55F400F1FE}" type="pres">
      <dgm:prSet presAssocID="{FAFA7316-E47E-49AC-AB0D-00A419AF38A5}" presName="composite" presStyleCnt="0"/>
      <dgm:spPr/>
    </dgm:pt>
    <dgm:pt modelId="{EBACA3CF-85FD-4EA0-9C75-5CFC115560B1}" type="pres">
      <dgm:prSet presAssocID="{FAFA7316-E47E-49AC-AB0D-00A419AF38A5}" presName="background" presStyleLbl="node0" presStyleIdx="0" presStyleCnt="1"/>
      <dgm:spPr/>
    </dgm:pt>
    <dgm:pt modelId="{5D3FE1C8-80ED-4FBE-A8A1-92E5C0EB3C78}" type="pres">
      <dgm:prSet presAssocID="{FAFA7316-E47E-49AC-AB0D-00A419AF38A5}" presName="text" presStyleLbl="fgAcc0" presStyleIdx="0" presStyleCnt="1" custScaleX="119136" custLinFactNeighborX="-2617" custLinFactNeighborY="-76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A25A0C-BFEC-4E1B-8D43-729FEBE6662E}" type="pres">
      <dgm:prSet presAssocID="{FAFA7316-E47E-49AC-AB0D-00A419AF38A5}" presName="hierChild2" presStyleCnt="0"/>
      <dgm:spPr/>
    </dgm:pt>
    <dgm:pt modelId="{1C717B34-17F1-4DB1-84F4-C9D38361EFAD}" type="pres">
      <dgm:prSet presAssocID="{7F6CD46B-2AB7-4B24-A4D0-0417E2B13FAB}" presName="Name10" presStyleLbl="parChTrans1D2" presStyleIdx="0" presStyleCnt="2"/>
      <dgm:spPr/>
      <dgm:t>
        <a:bodyPr/>
        <a:lstStyle/>
        <a:p>
          <a:endParaRPr lang="ru-RU"/>
        </a:p>
      </dgm:t>
    </dgm:pt>
    <dgm:pt modelId="{8712285F-E386-47BE-B52A-0062766E686A}" type="pres">
      <dgm:prSet presAssocID="{F509E0C1-F074-40ED-ABB8-6B170EE228FB}" presName="hierRoot2" presStyleCnt="0"/>
      <dgm:spPr/>
    </dgm:pt>
    <dgm:pt modelId="{06573570-2E3D-4CFE-95CE-CDF551D9D4D6}" type="pres">
      <dgm:prSet presAssocID="{F509E0C1-F074-40ED-ABB8-6B170EE228FB}" presName="composite2" presStyleCnt="0"/>
      <dgm:spPr/>
    </dgm:pt>
    <dgm:pt modelId="{98F37A4A-0F97-4DDD-92DF-1B694AD1933B}" type="pres">
      <dgm:prSet presAssocID="{F509E0C1-F074-40ED-ABB8-6B170EE228FB}" presName="background2" presStyleLbl="node2" presStyleIdx="0" presStyleCnt="2"/>
      <dgm:spPr/>
    </dgm:pt>
    <dgm:pt modelId="{92D15EA1-58CD-43B6-85BA-332097C449CA}" type="pres">
      <dgm:prSet presAssocID="{F509E0C1-F074-40ED-ABB8-6B170EE228FB}" presName="text2" presStyleLbl="fgAcc2" presStyleIdx="0" presStyleCnt="2" custScaleX="210160" custLinFactNeighborX="-506" custLinFactNeighborY="-41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C3EDB6-DAFB-436A-BBF4-601BBAFF4F61}" type="pres">
      <dgm:prSet presAssocID="{F509E0C1-F074-40ED-ABB8-6B170EE228FB}" presName="hierChild3" presStyleCnt="0"/>
      <dgm:spPr/>
    </dgm:pt>
    <dgm:pt modelId="{A94B4F1A-09A7-453C-8663-BC33DD676ABD}" type="pres">
      <dgm:prSet presAssocID="{494D2299-41B4-4E76-8D3D-FAC0E367AB72}" presName="Name17" presStyleLbl="parChTrans1D3" presStyleIdx="0" presStyleCnt="3"/>
      <dgm:spPr/>
      <dgm:t>
        <a:bodyPr/>
        <a:lstStyle/>
        <a:p>
          <a:endParaRPr lang="ru-RU"/>
        </a:p>
      </dgm:t>
    </dgm:pt>
    <dgm:pt modelId="{10018C6C-2958-4B05-92BC-79E3C037EE16}" type="pres">
      <dgm:prSet presAssocID="{DF7266B0-EA45-45BA-B874-C28D12F06CD8}" presName="hierRoot3" presStyleCnt="0"/>
      <dgm:spPr/>
    </dgm:pt>
    <dgm:pt modelId="{636CBEC4-ECFC-40DC-9C03-EBE024C604D2}" type="pres">
      <dgm:prSet presAssocID="{DF7266B0-EA45-45BA-B874-C28D12F06CD8}" presName="composite3" presStyleCnt="0"/>
      <dgm:spPr/>
    </dgm:pt>
    <dgm:pt modelId="{0DC342F5-B136-4C38-97BC-C5A428D43542}" type="pres">
      <dgm:prSet presAssocID="{DF7266B0-EA45-45BA-B874-C28D12F06CD8}" presName="background3" presStyleLbl="node3" presStyleIdx="0" presStyleCnt="3"/>
      <dgm:spPr/>
    </dgm:pt>
    <dgm:pt modelId="{7DF678C0-7F31-46D7-8FC8-5937F5C93192}" type="pres">
      <dgm:prSet presAssocID="{DF7266B0-EA45-45BA-B874-C28D12F06CD8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78FC076-7BF7-4DC8-A99C-3E97668299C8}" type="pres">
      <dgm:prSet presAssocID="{DF7266B0-EA45-45BA-B874-C28D12F06CD8}" presName="hierChild4" presStyleCnt="0"/>
      <dgm:spPr/>
    </dgm:pt>
    <dgm:pt modelId="{9D5BC442-7FAC-440A-944A-90D14A5C600A}" type="pres">
      <dgm:prSet presAssocID="{76334414-4CC3-4203-A71C-E7B23AA4FB1B}" presName="Name17" presStyleLbl="parChTrans1D3" presStyleIdx="1" presStyleCnt="3"/>
      <dgm:spPr/>
      <dgm:t>
        <a:bodyPr/>
        <a:lstStyle/>
        <a:p>
          <a:endParaRPr lang="ru-RU"/>
        </a:p>
      </dgm:t>
    </dgm:pt>
    <dgm:pt modelId="{7A252DE8-DC63-4031-91BD-A6BB6DFA3BFA}" type="pres">
      <dgm:prSet presAssocID="{013C797F-6160-4D38-9AE7-E1AF1C551A72}" presName="hierRoot3" presStyleCnt="0"/>
      <dgm:spPr/>
    </dgm:pt>
    <dgm:pt modelId="{406CF3D7-E91D-4E20-9863-F4A8E921DFAE}" type="pres">
      <dgm:prSet presAssocID="{013C797F-6160-4D38-9AE7-E1AF1C551A72}" presName="composite3" presStyleCnt="0"/>
      <dgm:spPr/>
    </dgm:pt>
    <dgm:pt modelId="{D533F46A-D040-4760-AAA3-7C301EA20DE4}" type="pres">
      <dgm:prSet presAssocID="{013C797F-6160-4D38-9AE7-E1AF1C551A72}" presName="background3" presStyleLbl="node3" presStyleIdx="1" presStyleCnt="3"/>
      <dgm:spPr/>
    </dgm:pt>
    <dgm:pt modelId="{F58D8AC3-630B-4A6D-8076-EC3CC4C1FF18}" type="pres">
      <dgm:prSet presAssocID="{013C797F-6160-4D38-9AE7-E1AF1C551A72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0908CA1-E781-4617-B3FD-0485D59F97C3}" type="pres">
      <dgm:prSet presAssocID="{013C797F-6160-4D38-9AE7-E1AF1C551A72}" presName="hierChild4" presStyleCnt="0"/>
      <dgm:spPr/>
    </dgm:pt>
    <dgm:pt modelId="{7A995976-F994-4283-9E8A-26A8F5D8013C}" type="pres">
      <dgm:prSet presAssocID="{B74C6FF1-0ED5-4EBF-A067-3464F5A4C9B2}" presName="Name17" presStyleLbl="parChTrans1D3" presStyleIdx="2" presStyleCnt="3"/>
      <dgm:spPr/>
      <dgm:t>
        <a:bodyPr/>
        <a:lstStyle/>
        <a:p>
          <a:endParaRPr lang="ru-RU"/>
        </a:p>
      </dgm:t>
    </dgm:pt>
    <dgm:pt modelId="{EA8B3962-3BCD-4128-AA92-E785CAFAC216}" type="pres">
      <dgm:prSet presAssocID="{BF371C1F-6E6F-40EE-B2C8-2E14D9A30146}" presName="hierRoot3" presStyleCnt="0"/>
      <dgm:spPr/>
    </dgm:pt>
    <dgm:pt modelId="{DAF737DE-C5C6-4E0D-96E7-A8E6A4DF045C}" type="pres">
      <dgm:prSet presAssocID="{BF371C1F-6E6F-40EE-B2C8-2E14D9A30146}" presName="composite3" presStyleCnt="0"/>
      <dgm:spPr/>
    </dgm:pt>
    <dgm:pt modelId="{FDD7D77F-84C4-4E19-9C6D-08F6A9B07799}" type="pres">
      <dgm:prSet presAssocID="{BF371C1F-6E6F-40EE-B2C8-2E14D9A30146}" presName="background3" presStyleLbl="node3" presStyleIdx="2" presStyleCnt="3"/>
      <dgm:spPr/>
    </dgm:pt>
    <dgm:pt modelId="{3773A9E0-1B6C-4153-9F5B-FEE278A349F3}" type="pres">
      <dgm:prSet presAssocID="{BF371C1F-6E6F-40EE-B2C8-2E14D9A30146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CFDFEE8-3F31-43BB-BAE7-8E78FA5B073B}" type="pres">
      <dgm:prSet presAssocID="{BF371C1F-6E6F-40EE-B2C8-2E14D9A30146}" presName="hierChild4" presStyleCnt="0"/>
      <dgm:spPr/>
    </dgm:pt>
    <dgm:pt modelId="{73142CA4-2ED1-4643-BF3F-A69817067681}" type="pres">
      <dgm:prSet presAssocID="{2E86378A-1F47-4D53-8F23-F416A2443E6E}" presName="Name10" presStyleLbl="parChTrans1D2" presStyleIdx="1" presStyleCnt="2"/>
      <dgm:spPr/>
      <dgm:t>
        <a:bodyPr/>
        <a:lstStyle/>
        <a:p>
          <a:endParaRPr lang="ru-RU"/>
        </a:p>
      </dgm:t>
    </dgm:pt>
    <dgm:pt modelId="{6703A409-1A67-48DB-823B-5930CA80B2F0}" type="pres">
      <dgm:prSet presAssocID="{9633CC7F-4CD0-44C2-BFCD-9C47BDE783E7}" presName="hierRoot2" presStyleCnt="0"/>
      <dgm:spPr/>
    </dgm:pt>
    <dgm:pt modelId="{88A3980B-C03A-4C9B-9376-481963596925}" type="pres">
      <dgm:prSet presAssocID="{9633CC7F-4CD0-44C2-BFCD-9C47BDE783E7}" presName="composite2" presStyleCnt="0"/>
      <dgm:spPr/>
    </dgm:pt>
    <dgm:pt modelId="{4E937ECF-4D38-48C0-88CE-5448DB0D368E}" type="pres">
      <dgm:prSet presAssocID="{9633CC7F-4CD0-44C2-BFCD-9C47BDE783E7}" presName="background2" presStyleLbl="node2" presStyleIdx="1" presStyleCnt="2"/>
      <dgm:spPr/>
    </dgm:pt>
    <dgm:pt modelId="{7DD102F5-FB9D-45B5-ABE4-B1FA0D7F33FC}" type="pres">
      <dgm:prSet presAssocID="{9633CC7F-4CD0-44C2-BFCD-9C47BDE783E7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AFFDCA1-579E-4908-B75A-F36A1BB9D819}" type="pres">
      <dgm:prSet presAssocID="{9633CC7F-4CD0-44C2-BFCD-9C47BDE783E7}" presName="hierChild3" presStyleCnt="0"/>
      <dgm:spPr/>
    </dgm:pt>
  </dgm:ptLst>
  <dgm:cxnLst>
    <dgm:cxn modelId="{8F3BDC9D-7ECD-4AE8-9B08-8283377D18E4}" type="presOf" srcId="{BF371C1F-6E6F-40EE-B2C8-2E14D9A30146}" destId="{3773A9E0-1B6C-4153-9F5B-FEE278A349F3}" srcOrd="0" destOrd="0" presId="urn:microsoft.com/office/officeart/2005/8/layout/hierarchy1"/>
    <dgm:cxn modelId="{F48F685F-70C5-4AB9-AD31-4E97F07A063A}" srcId="{FAFA7316-E47E-49AC-AB0D-00A419AF38A5}" destId="{9633CC7F-4CD0-44C2-BFCD-9C47BDE783E7}" srcOrd="1" destOrd="0" parTransId="{2E86378A-1F47-4D53-8F23-F416A2443E6E}" sibTransId="{55E5346F-F5DE-4754-937E-2F926B740A93}"/>
    <dgm:cxn modelId="{D116ED61-A569-4BF2-807C-2917511F5496}" type="presOf" srcId="{151F4AA0-B602-4726-8A9D-A23B112B591B}" destId="{24E59E94-0D48-4245-B5B5-7D369F6280B1}" srcOrd="0" destOrd="0" presId="urn:microsoft.com/office/officeart/2005/8/layout/hierarchy1"/>
    <dgm:cxn modelId="{0F91C766-0597-40DB-AC86-4C2B817505D1}" srcId="{151F4AA0-B602-4726-8A9D-A23B112B591B}" destId="{FAFA7316-E47E-49AC-AB0D-00A419AF38A5}" srcOrd="0" destOrd="0" parTransId="{8BA95223-13B4-42A5-86C7-AE475060DD86}" sibTransId="{360A84A8-6B2F-452A-8A3D-7ACC86867449}"/>
    <dgm:cxn modelId="{6ABC03B2-0936-409A-96E6-6B23F617C8C2}" type="presOf" srcId="{7F6CD46B-2AB7-4B24-A4D0-0417E2B13FAB}" destId="{1C717B34-17F1-4DB1-84F4-C9D38361EFAD}" srcOrd="0" destOrd="0" presId="urn:microsoft.com/office/officeart/2005/8/layout/hierarchy1"/>
    <dgm:cxn modelId="{301CF92F-2660-4EA4-8C12-DCB76F21177F}" srcId="{F509E0C1-F074-40ED-ABB8-6B170EE228FB}" destId="{BF371C1F-6E6F-40EE-B2C8-2E14D9A30146}" srcOrd="2" destOrd="0" parTransId="{B74C6FF1-0ED5-4EBF-A067-3464F5A4C9B2}" sibTransId="{F3AA5602-8175-4880-9AAF-AFC0A87F362C}"/>
    <dgm:cxn modelId="{36B3369B-4F16-46A9-B061-5740FC2D9D3A}" type="presOf" srcId="{494D2299-41B4-4E76-8D3D-FAC0E367AB72}" destId="{A94B4F1A-09A7-453C-8663-BC33DD676ABD}" srcOrd="0" destOrd="0" presId="urn:microsoft.com/office/officeart/2005/8/layout/hierarchy1"/>
    <dgm:cxn modelId="{4C9634E5-964D-4A86-A3FB-223511B03D3E}" type="presOf" srcId="{2E86378A-1F47-4D53-8F23-F416A2443E6E}" destId="{73142CA4-2ED1-4643-BF3F-A69817067681}" srcOrd="0" destOrd="0" presId="urn:microsoft.com/office/officeart/2005/8/layout/hierarchy1"/>
    <dgm:cxn modelId="{EDF07C31-276A-4366-8751-33D8B5F1B303}" type="presOf" srcId="{B74C6FF1-0ED5-4EBF-A067-3464F5A4C9B2}" destId="{7A995976-F994-4283-9E8A-26A8F5D8013C}" srcOrd="0" destOrd="0" presId="urn:microsoft.com/office/officeart/2005/8/layout/hierarchy1"/>
    <dgm:cxn modelId="{44B4C20A-FF5B-4F35-9FB5-3C207E75607E}" type="presOf" srcId="{76334414-4CC3-4203-A71C-E7B23AA4FB1B}" destId="{9D5BC442-7FAC-440A-944A-90D14A5C600A}" srcOrd="0" destOrd="0" presId="urn:microsoft.com/office/officeart/2005/8/layout/hierarchy1"/>
    <dgm:cxn modelId="{0852B897-8079-46FC-944C-4432414C589C}" srcId="{FAFA7316-E47E-49AC-AB0D-00A419AF38A5}" destId="{F509E0C1-F074-40ED-ABB8-6B170EE228FB}" srcOrd="0" destOrd="0" parTransId="{7F6CD46B-2AB7-4B24-A4D0-0417E2B13FAB}" sibTransId="{56D2E2A5-5495-4157-B8CB-A550FA1070BE}"/>
    <dgm:cxn modelId="{F37E6578-1BC0-4F12-AA4B-889ECAE72444}" srcId="{F509E0C1-F074-40ED-ABB8-6B170EE228FB}" destId="{013C797F-6160-4D38-9AE7-E1AF1C551A72}" srcOrd="1" destOrd="0" parTransId="{76334414-4CC3-4203-A71C-E7B23AA4FB1B}" sibTransId="{94C173D0-4439-4419-9192-C7B8990D40D9}"/>
    <dgm:cxn modelId="{9BCA790E-C1F9-4269-880F-73E3C97A4C2E}" type="presOf" srcId="{F509E0C1-F074-40ED-ABB8-6B170EE228FB}" destId="{92D15EA1-58CD-43B6-85BA-332097C449CA}" srcOrd="0" destOrd="0" presId="urn:microsoft.com/office/officeart/2005/8/layout/hierarchy1"/>
    <dgm:cxn modelId="{17B57973-2ED1-4EBD-9A39-009CB1ADFDC6}" type="presOf" srcId="{9633CC7F-4CD0-44C2-BFCD-9C47BDE783E7}" destId="{7DD102F5-FB9D-45B5-ABE4-B1FA0D7F33FC}" srcOrd="0" destOrd="0" presId="urn:microsoft.com/office/officeart/2005/8/layout/hierarchy1"/>
    <dgm:cxn modelId="{7F66BA6F-DA7D-4196-917D-2FDDCB5820AD}" type="presOf" srcId="{013C797F-6160-4D38-9AE7-E1AF1C551A72}" destId="{F58D8AC3-630B-4A6D-8076-EC3CC4C1FF18}" srcOrd="0" destOrd="0" presId="urn:microsoft.com/office/officeart/2005/8/layout/hierarchy1"/>
    <dgm:cxn modelId="{C8CEB497-758A-43E4-9B21-398F8992A529}" srcId="{F509E0C1-F074-40ED-ABB8-6B170EE228FB}" destId="{DF7266B0-EA45-45BA-B874-C28D12F06CD8}" srcOrd="0" destOrd="0" parTransId="{494D2299-41B4-4E76-8D3D-FAC0E367AB72}" sibTransId="{0644FDDB-2BDB-49BA-9380-3E21DA88CD08}"/>
    <dgm:cxn modelId="{0CF8F601-CD84-4498-8D6F-A0AA6B195332}" type="presOf" srcId="{FAFA7316-E47E-49AC-AB0D-00A419AF38A5}" destId="{5D3FE1C8-80ED-4FBE-A8A1-92E5C0EB3C78}" srcOrd="0" destOrd="0" presId="urn:microsoft.com/office/officeart/2005/8/layout/hierarchy1"/>
    <dgm:cxn modelId="{989498E2-AC5A-47D4-AE29-D4D5E80D9367}" type="presOf" srcId="{DF7266B0-EA45-45BA-B874-C28D12F06CD8}" destId="{7DF678C0-7F31-46D7-8FC8-5937F5C93192}" srcOrd="0" destOrd="0" presId="urn:microsoft.com/office/officeart/2005/8/layout/hierarchy1"/>
    <dgm:cxn modelId="{B6BA8592-600C-47F5-AD71-22BDA7BABD0B}" type="presParOf" srcId="{24E59E94-0D48-4245-B5B5-7D369F6280B1}" destId="{369793FF-4621-4E86-A6F5-13BA1DC00FBC}" srcOrd="0" destOrd="0" presId="urn:microsoft.com/office/officeart/2005/8/layout/hierarchy1"/>
    <dgm:cxn modelId="{3E82AD80-9E46-4C41-9FB7-57422F59514E}" type="presParOf" srcId="{369793FF-4621-4E86-A6F5-13BA1DC00FBC}" destId="{A6F16E3A-17F5-499E-B219-9D55F400F1FE}" srcOrd="0" destOrd="0" presId="urn:microsoft.com/office/officeart/2005/8/layout/hierarchy1"/>
    <dgm:cxn modelId="{8B80C566-C3B9-4306-AB94-2FDB6C3FC9B4}" type="presParOf" srcId="{A6F16E3A-17F5-499E-B219-9D55F400F1FE}" destId="{EBACA3CF-85FD-4EA0-9C75-5CFC115560B1}" srcOrd="0" destOrd="0" presId="urn:microsoft.com/office/officeart/2005/8/layout/hierarchy1"/>
    <dgm:cxn modelId="{974BA719-0738-408D-B7B2-C294DF3BADD9}" type="presParOf" srcId="{A6F16E3A-17F5-499E-B219-9D55F400F1FE}" destId="{5D3FE1C8-80ED-4FBE-A8A1-92E5C0EB3C78}" srcOrd="1" destOrd="0" presId="urn:microsoft.com/office/officeart/2005/8/layout/hierarchy1"/>
    <dgm:cxn modelId="{4902F3BD-9D79-4D6C-92F7-817FFA121903}" type="presParOf" srcId="{369793FF-4621-4E86-A6F5-13BA1DC00FBC}" destId="{CFA25A0C-BFEC-4E1B-8D43-729FEBE6662E}" srcOrd="1" destOrd="0" presId="urn:microsoft.com/office/officeart/2005/8/layout/hierarchy1"/>
    <dgm:cxn modelId="{F0BF6021-F89A-49FD-BAD1-741C0A3EF6E4}" type="presParOf" srcId="{CFA25A0C-BFEC-4E1B-8D43-729FEBE6662E}" destId="{1C717B34-17F1-4DB1-84F4-C9D38361EFAD}" srcOrd="0" destOrd="0" presId="urn:microsoft.com/office/officeart/2005/8/layout/hierarchy1"/>
    <dgm:cxn modelId="{0477DC35-26E4-434A-A9D6-CD0D61962B1D}" type="presParOf" srcId="{CFA25A0C-BFEC-4E1B-8D43-729FEBE6662E}" destId="{8712285F-E386-47BE-B52A-0062766E686A}" srcOrd="1" destOrd="0" presId="urn:microsoft.com/office/officeart/2005/8/layout/hierarchy1"/>
    <dgm:cxn modelId="{A9582171-0E88-4466-9F23-C4390074E228}" type="presParOf" srcId="{8712285F-E386-47BE-B52A-0062766E686A}" destId="{06573570-2E3D-4CFE-95CE-CDF551D9D4D6}" srcOrd="0" destOrd="0" presId="urn:microsoft.com/office/officeart/2005/8/layout/hierarchy1"/>
    <dgm:cxn modelId="{9785B0AB-FFE1-4D64-BE15-76F3E620CD84}" type="presParOf" srcId="{06573570-2E3D-4CFE-95CE-CDF551D9D4D6}" destId="{98F37A4A-0F97-4DDD-92DF-1B694AD1933B}" srcOrd="0" destOrd="0" presId="urn:microsoft.com/office/officeart/2005/8/layout/hierarchy1"/>
    <dgm:cxn modelId="{DFBAB319-BB47-4BFF-A4D7-62992C25D876}" type="presParOf" srcId="{06573570-2E3D-4CFE-95CE-CDF551D9D4D6}" destId="{92D15EA1-58CD-43B6-85BA-332097C449CA}" srcOrd="1" destOrd="0" presId="urn:microsoft.com/office/officeart/2005/8/layout/hierarchy1"/>
    <dgm:cxn modelId="{2B10A0C6-C455-4302-A52E-F3A847651002}" type="presParOf" srcId="{8712285F-E386-47BE-B52A-0062766E686A}" destId="{E9C3EDB6-DAFB-436A-BBF4-601BBAFF4F61}" srcOrd="1" destOrd="0" presId="urn:microsoft.com/office/officeart/2005/8/layout/hierarchy1"/>
    <dgm:cxn modelId="{555AD9CA-6AAA-42B3-B275-C696DA571AA0}" type="presParOf" srcId="{E9C3EDB6-DAFB-436A-BBF4-601BBAFF4F61}" destId="{A94B4F1A-09A7-453C-8663-BC33DD676ABD}" srcOrd="0" destOrd="0" presId="urn:microsoft.com/office/officeart/2005/8/layout/hierarchy1"/>
    <dgm:cxn modelId="{FC5A9905-42D5-4368-8F0C-2CA5F428466B}" type="presParOf" srcId="{E9C3EDB6-DAFB-436A-BBF4-601BBAFF4F61}" destId="{10018C6C-2958-4B05-92BC-79E3C037EE16}" srcOrd="1" destOrd="0" presId="urn:microsoft.com/office/officeart/2005/8/layout/hierarchy1"/>
    <dgm:cxn modelId="{BE048D24-13CD-4581-9AF0-017334144C85}" type="presParOf" srcId="{10018C6C-2958-4B05-92BC-79E3C037EE16}" destId="{636CBEC4-ECFC-40DC-9C03-EBE024C604D2}" srcOrd="0" destOrd="0" presId="urn:microsoft.com/office/officeart/2005/8/layout/hierarchy1"/>
    <dgm:cxn modelId="{E2A540B9-6149-4C06-BF5A-D51378456103}" type="presParOf" srcId="{636CBEC4-ECFC-40DC-9C03-EBE024C604D2}" destId="{0DC342F5-B136-4C38-97BC-C5A428D43542}" srcOrd="0" destOrd="0" presId="urn:microsoft.com/office/officeart/2005/8/layout/hierarchy1"/>
    <dgm:cxn modelId="{27A5F0E0-E559-42B5-A30B-4FD16DBE40D3}" type="presParOf" srcId="{636CBEC4-ECFC-40DC-9C03-EBE024C604D2}" destId="{7DF678C0-7F31-46D7-8FC8-5937F5C93192}" srcOrd="1" destOrd="0" presId="urn:microsoft.com/office/officeart/2005/8/layout/hierarchy1"/>
    <dgm:cxn modelId="{829C19D3-2325-4BE1-B707-F2C84D2E05C6}" type="presParOf" srcId="{10018C6C-2958-4B05-92BC-79E3C037EE16}" destId="{578FC076-7BF7-4DC8-A99C-3E97668299C8}" srcOrd="1" destOrd="0" presId="urn:microsoft.com/office/officeart/2005/8/layout/hierarchy1"/>
    <dgm:cxn modelId="{6D502F7D-59E1-4700-9839-B1D558E5E9F4}" type="presParOf" srcId="{E9C3EDB6-DAFB-436A-BBF4-601BBAFF4F61}" destId="{9D5BC442-7FAC-440A-944A-90D14A5C600A}" srcOrd="2" destOrd="0" presId="urn:microsoft.com/office/officeart/2005/8/layout/hierarchy1"/>
    <dgm:cxn modelId="{6CFD06E6-D884-4CB2-BB19-475D7A8DEEA2}" type="presParOf" srcId="{E9C3EDB6-DAFB-436A-BBF4-601BBAFF4F61}" destId="{7A252DE8-DC63-4031-91BD-A6BB6DFA3BFA}" srcOrd="3" destOrd="0" presId="urn:microsoft.com/office/officeart/2005/8/layout/hierarchy1"/>
    <dgm:cxn modelId="{BBC0DD47-D4D7-4D92-BB70-1D65F554E66E}" type="presParOf" srcId="{7A252DE8-DC63-4031-91BD-A6BB6DFA3BFA}" destId="{406CF3D7-E91D-4E20-9863-F4A8E921DFAE}" srcOrd="0" destOrd="0" presId="urn:microsoft.com/office/officeart/2005/8/layout/hierarchy1"/>
    <dgm:cxn modelId="{D8959FB1-CF69-4569-9E4B-C9671CAB8221}" type="presParOf" srcId="{406CF3D7-E91D-4E20-9863-F4A8E921DFAE}" destId="{D533F46A-D040-4760-AAA3-7C301EA20DE4}" srcOrd="0" destOrd="0" presId="urn:microsoft.com/office/officeart/2005/8/layout/hierarchy1"/>
    <dgm:cxn modelId="{6650F52A-DDC2-4B0F-A38D-106E03D02524}" type="presParOf" srcId="{406CF3D7-E91D-4E20-9863-F4A8E921DFAE}" destId="{F58D8AC3-630B-4A6D-8076-EC3CC4C1FF18}" srcOrd="1" destOrd="0" presId="urn:microsoft.com/office/officeart/2005/8/layout/hierarchy1"/>
    <dgm:cxn modelId="{90ED2FEC-97D6-49C2-A3FE-0CFDF6205B89}" type="presParOf" srcId="{7A252DE8-DC63-4031-91BD-A6BB6DFA3BFA}" destId="{10908CA1-E781-4617-B3FD-0485D59F97C3}" srcOrd="1" destOrd="0" presId="urn:microsoft.com/office/officeart/2005/8/layout/hierarchy1"/>
    <dgm:cxn modelId="{B0D23D85-7A01-46AA-A8C4-C5D9AC60B1E8}" type="presParOf" srcId="{E9C3EDB6-DAFB-436A-BBF4-601BBAFF4F61}" destId="{7A995976-F994-4283-9E8A-26A8F5D8013C}" srcOrd="4" destOrd="0" presId="urn:microsoft.com/office/officeart/2005/8/layout/hierarchy1"/>
    <dgm:cxn modelId="{3ED6E557-1399-4DB6-94E3-BE6B2C6B31F5}" type="presParOf" srcId="{E9C3EDB6-DAFB-436A-BBF4-601BBAFF4F61}" destId="{EA8B3962-3BCD-4128-AA92-E785CAFAC216}" srcOrd="5" destOrd="0" presId="urn:microsoft.com/office/officeart/2005/8/layout/hierarchy1"/>
    <dgm:cxn modelId="{40C03FDF-4C81-4FAC-9FDE-F1328CAC246C}" type="presParOf" srcId="{EA8B3962-3BCD-4128-AA92-E785CAFAC216}" destId="{DAF737DE-C5C6-4E0D-96E7-A8E6A4DF045C}" srcOrd="0" destOrd="0" presId="urn:microsoft.com/office/officeart/2005/8/layout/hierarchy1"/>
    <dgm:cxn modelId="{52116465-1FF6-4474-B3D5-1C9005B19AD2}" type="presParOf" srcId="{DAF737DE-C5C6-4E0D-96E7-A8E6A4DF045C}" destId="{FDD7D77F-84C4-4E19-9C6D-08F6A9B07799}" srcOrd="0" destOrd="0" presId="urn:microsoft.com/office/officeart/2005/8/layout/hierarchy1"/>
    <dgm:cxn modelId="{A91DCD6A-422C-4E55-875A-E4C4ABA8EC5B}" type="presParOf" srcId="{DAF737DE-C5C6-4E0D-96E7-A8E6A4DF045C}" destId="{3773A9E0-1B6C-4153-9F5B-FEE278A349F3}" srcOrd="1" destOrd="0" presId="urn:microsoft.com/office/officeart/2005/8/layout/hierarchy1"/>
    <dgm:cxn modelId="{5E6D89C3-135F-4E66-AB03-796D5B305E6A}" type="presParOf" srcId="{EA8B3962-3BCD-4128-AA92-E785CAFAC216}" destId="{2CFDFEE8-3F31-43BB-BAE7-8E78FA5B073B}" srcOrd="1" destOrd="0" presId="urn:microsoft.com/office/officeart/2005/8/layout/hierarchy1"/>
    <dgm:cxn modelId="{F6861F01-8E1E-4A2F-92EA-2A624BBBCF55}" type="presParOf" srcId="{CFA25A0C-BFEC-4E1B-8D43-729FEBE6662E}" destId="{73142CA4-2ED1-4643-BF3F-A69817067681}" srcOrd="2" destOrd="0" presId="urn:microsoft.com/office/officeart/2005/8/layout/hierarchy1"/>
    <dgm:cxn modelId="{8DE42295-994A-442B-9669-E0ED9C581466}" type="presParOf" srcId="{CFA25A0C-BFEC-4E1B-8D43-729FEBE6662E}" destId="{6703A409-1A67-48DB-823B-5930CA80B2F0}" srcOrd="3" destOrd="0" presId="urn:microsoft.com/office/officeart/2005/8/layout/hierarchy1"/>
    <dgm:cxn modelId="{D6A9762C-DCA8-4CE9-8722-4CA8710D20E6}" type="presParOf" srcId="{6703A409-1A67-48DB-823B-5930CA80B2F0}" destId="{88A3980B-C03A-4C9B-9376-481963596925}" srcOrd="0" destOrd="0" presId="urn:microsoft.com/office/officeart/2005/8/layout/hierarchy1"/>
    <dgm:cxn modelId="{5FF74068-0938-4C38-A219-11B9C71A143E}" type="presParOf" srcId="{88A3980B-C03A-4C9B-9376-481963596925}" destId="{4E937ECF-4D38-48C0-88CE-5448DB0D368E}" srcOrd="0" destOrd="0" presId="urn:microsoft.com/office/officeart/2005/8/layout/hierarchy1"/>
    <dgm:cxn modelId="{E389E923-1552-4D63-BE7C-9F3B60D34107}" type="presParOf" srcId="{88A3980B-C03A-4C9B-9376-481963596925}" destId="{7DD102F5-FB9D-45B5-ABE4-B1FA0D7F33FC}" srcOrd="1" destOrd="0" presId="urn:microsoft.com/office/officeart/2005/8/layout/hierarchy1"/>
    <dgm:cxn modelId="{753DC999-5ED3-4D02-AB32-E010C2268831}" type="presParOf" srcId="{6703A409-1A67-48DB-823B-5930CA80B2F0}" destId="{BAFFDCA1-579E-4908-B75A-F36A1BB9D81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3142CA4-2ED1-4643-BF3F-A69817067681}">
      <dsp:nvSpPr>
        <dsp:cNvPr id="0" name=""/>
        <dsp:cNvSpPr/>
      </dsp:nvSpPr>
      <dsp:spPr>
        <a:xfrm>
          <a:off x="4698775" y="1379608"/>
          <a:ext cx="2419048" cy="6912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2593"/>
              </a:lnTo>
              <a:lnTo>
                <a:pt x="2419048" y="502593"/>
              </a:lnTo>
              <a:lnTo>
                <a:pt x="2419048" y="69121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995976-F994-4283-9E8A-26A8F5D8013C}">
      <dsp:nvSpPr>
        <dsp:cNvPr id="0" name=""/>
        <dsp:cNvSpPr/>
      </dsp:nvSpPr>
      <dsp:spPr>
        <a:xfrm>
          <a:off x="3497475" y="3310244"/>
          <a:ext cx="2498866" cy="6456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7044"/>
              </a:lnTo>
              <a:lnTo>
                <a:pt x="2498866" y="457044"/>
              </a:lnTo>
              <a:lnTo>
                <a:pt x="2498866" y="64566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5BC442-7FAC-440A-944A-90D14A5C600A}">
      <dsp:nvSpPr>
        <dsp:cNvPr id="0" name=""/>
        <dsp:cNvSpPr/>
      </dsp:nvSpPr>
      <dsp:spPr>
        <a:xfrm>
          <a:off x="3451755" y="3310244"/>
          <a:ext cx="91440" cy="64566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7044"/>
              </a:lnTo>
              <a:lnTo>
                <a:pt x="56022" y="457044"/>
              </a:lnTo>
              <a:lnTo>
                <a:pt x="56022" y="64566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4B4F1A-09A7-453C-8663-BC33DD676ABD}">
      <dsp:nvSpPr>
        <dsp:cNvPr id="0" name=""/>
        <dsp:cNvSpPr/>
      </dsp:nvSpPr>
      <dsp:spPr>
        <a:xfrm>
          <a:off x="1019214" y="3310244"/>
          <a:ext cx="2478260" cy="645666"/>
        </a:xfrm>
        <a:custGeom>
          <a:avLst/>
          <a:gdLst/>
          <a:ahLst/>
          <a:cxnLst/>
          <a:rect l="0" t="0" r="0" b="0"/>
          <a:pathLst>
            <a:path>
              <a:moveTo>
                <a:pt x="2478260" y="0"/>
              </a:moveTo>
              <a:lnTo>
                <a:pt x="2478260" y="457044"/>
              </a:lnTo>
              <a:lnTo>
                <a:pt x="0" y="457044"/>
              </a:lnTo>
              <a:lnTo>
                <a:pt x="0" y="64566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717B34-17F1-4DB1-84F4-C9D38361EFAD}">
      <dsp:nvSpPr>
        <dsp:cNvPr id="0" name=""/>
        <dsp:cNvSpPr/>
      </dsp:nvSpPr>
      <dsp:spPr>
        <a:xfrm>
          <a:off x="3497475" y="1379608"/>
          <a:ext cx="1201299" cy="637714"/>
        </a:xfrm>
        <a:custGeom>
          <a:avLst/>
          <a:gdLst/>
          <a:ahLst/>
          <a:cxnLst/>
          <a:rect l="0" t="0" r="0" b="0"/>
          <a:pathLst>
            <a:path>
              <a:moveTo>
                <a:pt x="1201299" y="0"/>
              </a:moveTo>
              <a:lnTo>
                <a:pt x="1201299" y="449092"/>
              </a:lnTo>
              <a:lnTo>
                <a:pt x="0" y="449092"/>
              </a:lnTo>
              <a:lnTo>
                <a:pt x="0" y="63771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ACA3CF-85FD-4EA0-9C75-5CFC115560B1}">
      <dsp:nvSpPr>
        <dsp:cNvPr id="0" name=""/>
        <dsp:cNvSpPr/>
      </dsp:nvSpPr>
      <dsp:spPr>
        <a:xfrm>
          <a:off x="3485912" y="86686"/>
          <a:ext cx="2425724" cy="12929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D3FE1C8-80ED-4FBE-A8A1-92E5C0EB3C78}">
      <dsp:nvSpPr>
        <dsp:cNvPr id="0" name=""/>
        <dsp:cNvSpPr/>
      </dsp:nvSpPr>
      <dsp:spPr>
        <a:xfrm>
          <a:off x="3712145" y="301607"/>
          <a:ext cx="2425724" cy="12929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chemeClr val="accent6">
                  <a:lumMod val="50000"/>
                </a:schemeClr>
              </a:solidFill>
              <a:latin typeface="Comic Sans MS" pitchFamily="66" charset="0"/>
            </a:rPr>
            <a:t>Кровеносная система</a:t>
          </a:r>
          <a:endParaRPr lang="ru-RU" sz="2700" b="1" kern="1200" dirty="0">
            <a:solidFill>
              <a:schemeClr val="accent6">
                <a:lumMod val="50000"/>
              </a:schemeClr>
            </a:solidFill>
            <a:latin typeface="Comic Sans MS" pitchFamily="66" charset="0"/>
          </a:endParaRPr>
        </a:p>
      </dsp:txBody>
      <dsp:txXfrm>
        <a:off x="3712145" y="301607"/>
        <a:ext cx="2425724" cy="1292921"/>
      </dsp:txXfrm>
    </dsp:sp>
    <dsp:sp modelId="{98F37A4A-0F97-4DDD-92DF-1B694AD1933B}">
      <dsp:nvSpPr>
        <dsp:cNvPr id="0" name=""/>
        <dsp:cNvSpPr/>
      </dsp:nvSpPr>
      <dsp:spPr>
        <a:xfrm>
          <a:off x="1357944" y="2017322"/>
          <a:ext cx="4279062" cy="12929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2D15EA1-58CD-43B6-85BA-332097C449CA}">
      <dsp:nvSpPr>
        <dsp:cNvPr id="0" name=""/>
        <dsp:cNvSpPr/>
      </dsp:nvSpPr>
      <dsp:spPr>
        <a:xfrm>
          <a:off x="1584177" y="2232244"/>
          <a:ext cx="4279062" cy="12929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latin typeface="Comic Sans MS" pitchFamily="66" charset="0"/>
            </a:rPr>
            <a:t>Кровеносные сосуды</a:t>
          </a:r>
          <a:endParaRPr lang="ru-RU" sz="2700" b="1" kern="1200" dirty="0">
            <a:latin typeface="Comic Sans MS" pitchFamily="66" charset="0"/>
          </a:endParaRPr>
        </a:p>
      </dsp:txBody>
      <dsp:txXfrm>
        <a:off x="1584177" y="2232244"/>
        <a:ext cx="4279062" cy="1292921"/>
      </dsp:txXfrm>
    </dsp:sp>
    <dsp:sp modelId="{0DC342F5-B136-4C38-97BC-C5A428D43542}">
      <dsp:nvSpPr>
        <dsp:cNvPr id="0" name=""/>
        <dsp:cNvSpPr/>
      </dsp:nvSpPr>
      <dsp:spPr>
        <a:xfrm>
          <a:off x="1166" y="3955910"/>
          <a:ext cx="2036097" cy="12929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DF678C0-7F31-46D7-8FC8-5937F5C93192}">
      <dsp:nvSpPr>
        <dsp:cNvPr id="0" name=""/>
        <dsp:cNvSpPr/>
      </dsp:nvSpPr>
      <dsp:spPr>
        <a:xfrm>
          <a:off x="227399" y="4170832"/>
          <a:ext cx="2036097" cy="12929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rgbClr val="FF0000"/>
              </a:solidFill>
              <a:latin typeface="Comic Sans MS" pitchFamily="66" charset="0"/>
            </a:rPr>
            <a:t>Артерии</a:t>
          </a:r>
          <a:endParaRPr lang="ru-RU" sz="2700" b="1" kern="1200" dirty="0">
            <a:solidFill>
              <a:srgbClr val="FF0000"/>
            </a:solidFill>
            <a:latin typeface="Comic Sans MS" pitchFamily="66" charset="0"/>
          </a:endParaRPr>
        </a:p>
      </dsp:txBody>
      <dsp:txXfrm>
        <a:off x="227399" y="4170832"/>
        <a:ext cx="2036097" cy="1292921"/>
      </dsp:txXfrm>
    </dsp:sp>
    <dsp:sp modelId="{D533F46A-D040-4760-AAA3-7C301EA20DE4}">
      <dsp:nvSpPr>
        <dsp:cNvPr id="0" name=""/>
        <dsp:cNvSpPr/>
      </dsp:nvSpPr>
      <dsp:spPr>
        <a:xfrm>
          <a:off x="2489729" y="3955910"/>
          <a:ext cx="2036097" cy="12929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58D8AC3-630B-4A6D-8076-EC3CC4C1FF18}">
      <dsp:nvSpPr>
        <dsp:cNvPr id="0" name=""/>
        <dsp:cNvSpPr/>
      </dsp:nvSpPr>
      <dsp:spPr>
        <a:xfrm>
          <a:off x="2715962" y="4170832"/>
          <a:ext cx="2036097" cy="12929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rgbClr val="C00000"/>
              </a:solidFill>
              <a:latin typeface="Comic Sans MS" pitchFamily="66" charset="0"/>
            </a:rPr>
            <a:t>Вены</a:t>
          </a:r>
          <a:endParaRPr lang="ru-RU" sz="2700" b="1" kern="1200" dirty="0">
            <a:solidFill>
              <a:srgbClr val="C00000"/>
            </a:solidFill>
            <a:latin typeface="Comic Sans MS" pitchFamily="66" charset="0"/>
          </a:endParaRPr>
        </a:p>
      </dsp:txBody>
      <dsp:txXfrm>
        <a:off x="2715962" y="4170832"/>
        <a:ext cx="2036097" cy="1292921"/>
      </dsp:txXfrm>
    </dsp:sp>
    <dsp:sp modelId="{FDD7D77F-84C4-4E19-9C6D-08F6A9B07799}">
      <dsp:nvSpPr>
        <dsp:cNvPr id="0" name=""/>
        <dsp:cNvSpPr/>
      </dsp:nvSpPr>
      <dsp:spPr>
        <a:xfrm>
          <a:off x="4978293" y="3955910"/>
          <a:ext cx="2036097" cy="12929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773A9E0-1B6C-4153-9F5B-FEE278A349F3}">
      <dsp:nvSpPr>
        <dsp:cNvPr id="0" name=""/>
        <dsp:cNvSpPr/>
      </dsp:nvSpPr>
      <dsp:spPr>
        <a:xfrm>
          <a:off x="5204526" y="4170832"/>
          <a:ext cx="2036097" cy="12929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6">
                  <a:lumMod val="75000"/>
                </a:schemeClr>
              </a:solidFill>
              <a:latin typeface="Comic Sans MS" pitchFamily="66" charset="0"/>
            </a:rPr>
            <a:t>Капилляры</a:t>
          </a:r>
          <a:endParaRPr lang="ru-RU" sz="2400" b="1" kern="1200" dirty="0">
            <a:solidFill>
              <a:schemeClr val="accent6">
                <a:lumMod val="75000"/>
              </a:schemeClr>
            </a:solidFill>
            <a:latin typeface="Comic Sans MS" pitchFamily="66" charset="0"/>
          </a:endParaRPr>
        </a:p>
      </dsp:txBody>
      <dsp:txXfrm>
        <a:off x="5204526" y="4170832"/>
        <a:ext cx="2036097" cy="1292921"/>
      </dsp:txXfrm>
    </dsp:sp>
    <dsp:sp modelId="{4E937ECF-4D38-48C0-88CE-5448DB0D368E}">
      <dsp:nvSpPr>
        <dsp:cNvPr id="0" name=""/>
        <dsp:cNvSpPr/>
      </dsp:nvSpPr>
      <dsp:spPr>
        <a:xfrm>
          <a:off x="6099775" y="2070823"/>
          <a:ext cx="2036097" cy="12929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DD102F5-FB9D-45B5-ABE4-B1FA0D7F33FC}">
      <dsp:nvSpPr>
        <dsp:cNvPr id="0" name=""/>
        <dsp:cNvSpPr/>
      </dsp:nvSpPr>
      <dsp:spPr>
        <a:xfrm>
          <a:off x="6326008" y="2285745"/>
          <a:ext cx="2036097" cy="12929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rgbClr val="002060"/>
              </a:solidFill>
              <a:latin typeface="Comic Sans MS" pitchFamily="66" charset="0"/>
            </a:rPr>
            <a:t>Сердце</a:t>
          </a:r>
          <a:endParaRPr lang="ru-RU" sz="27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6326008" y="2285745"/>
        <a:ext cx="2036097" cy="12929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8CBCD7-2359-429C-BB80-32959BAA8B42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577BEB-D453-4C5E-B514-47CD556094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68456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77BEB-D453-4C5E-B514-47CD55609414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A3DF8C-A63D-4FC6-88E6-4E20D25599E0}" type="slidenum">
              <a:rPr lang="ru-RU"/>
              <a:pPr/>
              <a:t>34</a:t>
            </a:fld>
            <a:endParaRPr lang="ru-RU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8C59C-440C-4E8E-8128-C45D1F165565}" type="datetimeFigureOut">
              <a:rPr lang="ru-RU"/>
              <a:pPr>
                <a:defRPr/>
              </a:pPr>
              <a:t>07.11.2014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8D5CC-6AAC-4C02-9104-2AA9CF7D86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949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46FA7-DA5B-484D-80C8-766283BBF029}" type="datetimeFigureOut">
              <a:rPr lang="ru-RU"/>
              <a:pPr>
                <a:defRPr/>
              </a:pPr>
              <a:t>07.11.2014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6C9EF-580A-4556-BFF5-B8B745C06F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98826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F1729-F302-45B5-A768-9CF929577839}" type="datetimeFigureOut">
              <a:rPr lang="ru-RU"/>
              <a:pPr>
                <a:defRPr/>
              </a:pPr>
              <a:t>07.11.2014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9F885-558E-4079-BCD1-1F47BCE4F4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5401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0" y="228600"/>
            <a:ext cx="7086600" cy="14478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61988" y="1905000"/>
            <a:ext cx="77724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61988" y="4038600"/>
            <a:ext cx="77724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3992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992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992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FA5136E-3BDA-4DE9-8AA6-1FAC887520C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35087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03594-A5C0-455C-A4E4-F4E7DBE1F6C4}" type="datetimeFigureOut">
              <a:rPr lang="ru-RU"/>
              <a:pPr>
                <a:defRPr/>
              </a:pPr>
              <a:t>07.11.2014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D988A-05D2-49FA-8085-AE2F359090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69887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1C6D7-D992-4EDB-8706-38D31905A500}" type="datetimeFigureOut">
              <a:rPr lang="ru-RU"/>
              <a:pPr>
                <a:defRPr/>
              </a:pPr>
              <a:t>07.11.2014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79078-E0A3-44B2-9239-DEC76B77E3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5747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C4C5A-FFF1-438D-89DC-69BC712E414D}" type="datetimeFigureOut">
              <a:rPr lang="ru-RU"/>
              <a:pPr>
                <a:defRPr/>
              </a:pPr>
              <a:t>07.11.2014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C3FBD-8AE0-4AD8-9A4A-84A010C060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93155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F13D6-CEF4-4394-85AB-5771C4C198F1}" type="datetimeFigureOut">
              <a:rPr lang="ru-RU"/>
              <a:pPr>
                <a:defRPr/>
              </a:pPr>
              <a:t>07.11.2014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6A7AA-E273-4378-B92D-94E022E699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9543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EDEA8-7B8C-407E-AD33-8FC12042D9D6}" type="datetimeFigureOut">
              <a:rPr lang="ru-RU"/>
              <a:pPr>
                <a:defRPr/>
              </a:pPr>
              <a:t>07.11.2014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8504F-4EF2-447E-9B75-13EB00E409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4531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4CD61-36D6-44B9-8579-898B8D3A5BE1}" type="datetimeFigureOut">
              <a:rPr lang="ru-RU"/>
              <a:pPr>
                <a:defRPr/>
              </a:pPr>
              <a:t>07.11.2014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36DC8-492A-4E61-9D0B-40FE4DE077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8477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EA697-88F6-4181-B46E-6B450B7A9B1B}" type="datetimeFigureOut">
              <a:rPr lang="ru-RU"/>
              <a:pPr>
                <a:defRPr/>
              </a:pPr>
              <a:t>07.11.2014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B5D12-7902-446C-B2A7-A363C0745C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6668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F1408-D429-4146-8365-6CF20623E2D1}" type="datetimeFigureOut">
              <a:rPr lang="ru-RU"/>
              <a:pPr>
                <a:defRPr/>
              </a:pPr>
              <a:t>07.11.2014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C414C-6526-4FD0-A599-EE9EE43E11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5500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4F1EFD-DF41-4624-85DE-C0D7DA776FC0}" type="datetimeFigureOut">
              <a:rPr lang="ru-RU"/>
              <a:pPr>
                <a:defRPr/>
              </a:pPr>
              <a:t>07.11.2014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273D544-448C-4ED2-AF99-8ADF6B9714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596063"/>
            <a:ext cx="16383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388" y="188913"/>
            <a:ext cx="8785225" cy="6408737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3" name="Рисунок 8" descr="4642a07e5088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084763"/>
            <a:ext cx="1804988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img0.liveinternet.ru/images/attach/c/0/44/116/44116808_0species.png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slide" Target="slide18.xml"/><Relationship Id="rId4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92696"/>
            <a:ext cx="7772400" cy="3342233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МБОУ «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Сойгинская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 СОШ»</a:t>
            </a:r>
            <a:b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Кровеносная система. Кровь</a:t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7 класс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3808" y="5229200"/>
            <a:ext cx="4928592" cy="1296144"/>
          </a:xfrm>
        </p:spPr>
        <p:txBody>
          <a:bodyPr/>
          <a:lstStyle/>
          <a:p>
            <a:r>
              <a:rPr lang="ru-RU" sz="2000" dirty="0" err="1" smtClean="0">
                <a:solidFill>
                  <a:srgbClr val="002060"/>
                </a:solidFill>
              </a:rPr>
              <a:t>Суздалева</a:t>
            </a:r>
            <a:r>
              <a:rPr lang="ru-RU" sz="2000" dirty="0" smtClean="0">
                <a:solidFill>
                  <a:srgbClr val="002060"/>
                </a:solidFill>
              </a:rPr>
              <a:t> М.Я. учитель биологии </a:t>
            </a:r>
          </a:p>
          <a:p>
            <a:r>
              <a:rPr lang="en-US" sz="2000" dirty="0" smtClean="0">
                <a:solidFill>
                  <a:srgbClr val="002060"/>
                </a:solidFill>
              </a:rPr>
              <a:t>I </a:t>
            </a:r>
            <a:r>
              <a:rPr lang="ru-RU" sz="2000" dirty="0" smtClean="0">
                <a:solidFill>
                  <a:srgbClr val="002060"/>
                </a:solidFill>
              </a:rPr>
              <a:t>квалификационная категория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65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859216" cy="1162050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   Зал 2 «Эволюция                        кровеносной системы»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6347048" cy="4691063"/>
          </a:xfrm>
        </p:spPr>
        <p:txBody>
          <a:bodyPr/>
          <a:lstStyle/>
          <a:p>
            <a:r>
              <a:rPr lang="ru-RU" sz="2800" dirty="0" smtClean="0"/>
              <a:t> </a:t>
            </a:r>
            <a:r>
              <a:rPr lang="ru-RU" sz="3600" dirty="0" smtClean="0">
                <a:solidFill>
                  <a:srgbClr val="002060"/>
                </a:solidFill>
              </a:rPr>
              <a:t>1. Строение  кровеносной системы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2.Функции  кровеносной системы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3.Изменения в строении кровеносной системы в процессе эволюции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5698976" cy="742404"/>
          </a:xfrm>
        </p:spPr>
        <p:txBody>
          <a:bodyPr/>
          <a:lstStyle/>
          <a:p>
            <a:r>
              <a:rPr lang="ru-RU" sz="4400" dirty="0" smtClean="0">
                <a:solidFill>
                  <a:srgbClr val="FF0000"/>
                </a:solidFill>
              </a:rPr>
              <a:t>                      Словарь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3168650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95936" y="1412776"/>
            <a:ext cx="41764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3200" b="1" i="1" dirty="0" smtClean="0">
                <a:solidFill>
                  <a:srgbClr val="FF0000"/>
                </a:solidFill>
                <a:latin typeface="Comic Sans MS" pitchFamily="66" charset="0"/>
              </a:rPr>
              <a:t>Кровеносная система </a:t>
            </a:r>
            <a:r>
              <a:rPr lang="ru-RU" sz="3200" dirty="0" smtClean="0">
                <a:latin typeface="Comic Sans MS" pitchFamily="66" charset="0"/>
              </a:rPr>
              <a:t>- это система,  обеспечивающая движение крови по сосудам</a:t>
            </a:r>
            <a:endParaRPr lang="ru-RU" sz="3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Функции кровеносной системы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139952" cy="4525963"/>
          </a:xfrm>
        </p:spPr>
        <p:txBody>
          <a:bodyPr/>
          <a:lstStyle/>
          <a:p>
            <a:pPr marL="514350" indent="-514350" algn="ctr">
              <a:buFont typeface="+mj-lt"/>
              <a:buAutoNum type="arabicPeriod"/>
            </a:pPr>
            <a:r>
              <a:rPr lang="ru-RU" b="1" i="1" dirty="0" smtClean="0">
                <a:solidFill>
                  <a:srgbClr val="FF0000"/>
                </a:solidFill>
                <a:latin typeface="Comic Sans MS" pitchFamily="66" charset="0"/>
              </a:rPr>
              <a:t>Транспортная</a:t>
            </a:r>
            <a:r>
              <a:rPr lang="ru-RU" dirty="0" smtClean="0"/>
              <a:t> - </a:t>
            </a:r>
            <a:r>
              <a:rPr lang="ru-RU" dirty="0" smtClean="0">
                <a:latin typeface="Comic Sans MS" pitchFamily="66" charset="0"/>
              </a:rPr>
              <a:t>разносит кислород и   </a:t>
            </a:r>
            <a:r>
              <a:rPr lang="ru-RU" dirty="0">
                <a:latin typeface="Comic Sans MS" pitchFamily="66" charset="0"/>
              </a:rPr>
              <a:t>питательные </a:t>
            </a:r>
            <a:r>
              <a:rPr lang="ru-RU" dirty="0" smtClean="0">
                <a:latin typeface="Comic Sans MS" pitchFamily="66" charset="0"/>
              </a:rPr>
              <a:t>вещества, собирает </a:t>
            </a:r>
            <a:r>
              <a:rPr lang="ru-RU" dirty="0">
                <a:latin typeface="Comic Sans MS" pitchFamily="66" charset="0"/>
              </a:rPr>
              <a:t>углекислый </a:t>
            </a:r>
            <a:r>
              <a:rPr lang="ru-RU" dirty="0" smtClean="0">
                <a:latin typeface="Comic Sans MS" pitchFamily="66" charset="0"/>
              </a:rPr>
              <a:t>газ и   </a:t>
            </a:r>
            <a:r>
              <a:rPr lang="ru-RU" dirty="0">
                <a:latin typeface="Comic Sans MS" pitchFamily="66" charset="0"/>
              </a:rPr>
              <a:t>продукты </a:t>
            </a:r>
            <a:r>
              <a:rPr lang="ru-RU" dirty="0" smtClean="0">
                <a:latin typeface="Comic Sans MS" pitchFamily="66" charset="0"/>
              </a:rPr>
              <a:t>жизнедеятельности клеток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514350" indent="-514350" algn="ctr">
              <a:buFont typeface="+mj-lt"/>
              <a:buAutoNum type="arabicPeriod" startAt="2"/>
            </a:pPr>
            <a:r>
              <a:rPr lang="ru-RU" b="1" i="1" dirty="0" smtClean="0">
                <a:solidFill>
                  <a:srgbClr val="FF0000"/>
                </a:solidFill>
                <a:latin typeface="Comic Sans MS" pitchFamily="66" charset="0"/>
              </a:rPr>
              <a:t>Регуляторная </a:t>
            </a:r>
            <a:r>
              <a:rPr lang="ru-RU" b="1" i="1" dirty="0" smtClean="0">
                <a:latin typeface="Comic Sans MS" pitchFamily="66" charset="0"/>
              </a:rPr>
              <a:t>– </a:t>
            </a:r>
            <a:r>
              <a:rPr lang="ru-RU" dirty="0" smtClean="0">
                <a:latin typeface="Comic Sans MS" pitchFamily="66" charset="0"/>
              </a:rPr>
              <a:t>поддержание температуры тела</a:t>
            </a:r>
          </a:p>
          <a:p>
            <a:pPr marL="0" indent="0">
              <a:buNone/>
            </a:pPr>
            <a:endParaRPr lang="ru-RU" b="1" i="1" dirty="0" smtClean="0">
              <a:latin typeface="Comic Sans MS" pitchFamily="66" charset="0"/>
            </a:endParaRPr>
          </a:p>
          <a:p>
            <a:pPr marL="0" indent="0">
              <a:buNone/>
            </a:pPr>
            <a:endParaRPr lang="ru-RU" b="1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224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34922637"/>
              </p:ext>
            </p:extLst>
          </p:nvPr>
        </p:nvGraphicFramePr>
        <p:xfrm>
          <a:off x="323528" y="476672"/>
          <a:ext cx="8363272" cy="5649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08045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56592" y="332656"/>
            <a:ext cx="4824536" cy="563662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</a:rPr>
              <a:t>Словарь</a:t>
            </a:r>
            <a:endParaRPr lang="ru-RU" sz="32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980728"/>
            <a:ext cx="5111750" cy="5145435"/>
          </a:xfrm>
        </p:spPr>
        <p:txBody>
          <a:bodyPr/>
          <a:lstStyle/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Сердце – </a:t>
            </a:r>
            <a:r>
              <a:rPr lang="ru-RU" dirty="0" smtClean="0">
                <a:latin typeface="Comic Sans MS" pitchFamily="66" charset="0"/>
              </a:rPr>
              <a:t>орган, обеспечивающий движение крови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Артерии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dirty="0" smtClean="0">
                <a:latin typeface="Comic Sans MS" pitchFamily="66" charset="0"/>
              </a:rPr>
              <a:t>– это сосуды, по которым кровь течёт от сердца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Артериальная кровь </a:t>
            </a:r>
            <a:r>
              <a:rPr lang="ru-RU" dirty="0" smtClean="0">
                <a:latin typeface="Comic Sans MS" pitchFamily="66" charset="0"/>
              </a:rPr>
              <a:t>– это кровь, богатая кислородом</a:t>
            </a:r>
          </a:p>
          <a:p>
            <a:pPr marL="0" indent="0" algn="ctr">
              <a:buNone/>
            </a:pPr>
            <a:endParaRPr lang="ru-RU" dirty="0" smtClean="0">
              <a:latin typeface="Comic Sans MS" pitchFamily="66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26" y="1628800"/>
            <a:ext cx="3168650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8195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3008313" cy="563662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</a:rPr>
              <a:t>Словарь</a:t>
            </a:r>
            <a:endParaRPr lang="ru-RU" sz="32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836712"/>
            <a:ext cx="5111750" cy="5289451"/>
          </a:xfrm>
        </p:spPr>
        <p:txBody>
          <a:bodyPr/>
          <a:lstStyle/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Вены</a:t>
            </a:r>
            <a:r>
              <a:rPr lang="ru-RU" dirty="0" smtClean="0">
                <a:latin typeface="Comic Sans MS" pitchFamily="66" charset="0"/>
              </a:rPr>
              <a:t> – это сосуды, по которым кровь течёт к сердцу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Венозная кровь </a:t>
            </a:r>
            <a:r>
              <a:rPr lang="ru-RU" dirty="0" smtClean="0">
                <a:latin typeface="Comic Sans MS" pitchFamily="66" charset="0"/>
              </a:rPr>
              <a:t>– это кровь, насыщенная  углекислым газом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Капилляры </a:t>
            </a:r>
            <a:r>
              <a:rPr lang="ru-RU" dirty="0" smtClean="0">
                <a:latin typeface="Comic Sans MS" pitchFamily="66" charset="0"/>
              </a:rPr>
              <a:t>– это самые мелкие сосуды, в которых происходит газообмен</a:t>
            </a:r>
          </a:p>
          <a:p>
            <a:pPr algn="ctr">
              <a:buFont typeface="Wingdings" pitchFamily="2" charset="2"/>
              <a:buChar char="ü"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168650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5800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Эволюция кровеносной системы животных </a:t>
            </a:r>
            <a:r>
              <a:rPr lang="ru-RU" sz="2800" b="1" dirty="0" smtClean="0">
                <a:solidFill>
                  <a:srgbClr val="7030A0"/>
                </a:solidFill>
                <a:latin typeface="Comic Sans MS" pitchFamily="66" charset="0"/>
              </a:rPr>
              <a:t>(учебник стр.215-218)</a:t>
            </a:r>
            <a:endParaRPr lang="ru-RU" sz="28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539358467"/>
              </p:ext>
            </p:extLst>
          </p:nvPr>
        </p:nvGraphicFramePr>
        <p:xfrm>
          <a:off x="395536" y="1600201"/>
          <a:ext cx="8424936" cy="459105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609920"/>
                <a:gridCol w="2907508"/>
                <a:gridCol w="2907508"/>
              </a:tblGrid>
              <a:tr h="116277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Систематическая группа животных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Органы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кровеносной системы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Особенности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680466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680466">
                <a:tc>
                  <a:txBody>
                    <a:bodyPr/>
                    <a:lstStyle/>
                    <a:p>
                      <a:pPr algn="ctr"/>
                      <a:endParaRPr lang="ru-RU" sz="240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680466">
                <a:tc>
                  <a:txBody>
                    <a:bodyPr/>
                    <a:lstStyle/>
                    <a:p>
                      <a:pPr algn="ctr"/>
                      <a:endParaRPr lang="ru-RU" sz="240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680466">
                <a:tc>
                  <a:txBody>
                    <a:bodyPr/>
                    <a:lstStyle/>
                    <a:p>
                      <a:pPr algn="ctr"/>
                      <a:endParaRPr lang="ru-RU" sz="240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680466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21628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Кольчатые черви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347864" y="1412776"/>
            <a:ext cx="5328592" cy="468052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1" descr="8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2411413" cy="171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дождевой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24944"/>
            <a:ext cx="241141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Эволюция кровеносной системы животных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mic Sans MS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445021031"/>
              </p:ext>
            </p:extLst>
          </p:nvPr>
        </p:nvGraphicFramePr>
        <p:xfrm>
          <a:off x="395536" y="1628800"/>
          <a:ext cx="8496942" cy="3672408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096344"/>
                <a:gridCol w="2568284"/>
                <a:gridCol w="2832314"/>
              </a:tblGrid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Систематическая группа животных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Органы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кровеносной системы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Особенности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2376264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Кольчатые</a:t>
                      </a:r>
                      <a:r>
                        <a:rPr lang="ru-RU" sz="26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черви</a:t>
                      </a:r>
                      <a:endParaRPr lang="ru-RU" sz="26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Спинной,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брюшной и кольцевой сосуды. Есть капилляры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К.С.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– замкнутая. Сердца нет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63880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5" descr="моллюс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36" y="2685256"/>
            <a:ext cx="2339975" cy="160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6" descr="тридакн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80945"/>
            <a:ext cx="2339975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 Box 7"/>
          <p:cNvSpPr txBox="1">
            <a:spLocks noChangeArrowheads="1"/>
          </p:cNvSpPr>
          <p:nvPr/>
        </p:nvSpPr>
        <p:spPr bwMode="auto">
          <a:xfrm>
            <a:off x="4572000" y="260350"/>
            <a:ext cx="23663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Моллюски</a:t>
            </a:r>
          </a:p>
        </p:txBody>
      </p:sp>
      <p:pic>
        <p:nvPicPr>
          <p:cNvPr id="12294" name="Picture 8" descr="жемчужниц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36" y="4581128"/>
            <a:ext cx="2339975" cy="171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1722438"/>
            <a:ext cx="5256212" cy="35337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3366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Цель урока :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 smtClean="0">
                <a:effectLst/>
                <a:latin typeface="Comic Sans MS" pitchFamily="66" charset="0"/>
                <a:ea typeface="Times New Roman"/>
                <a:cs typeface="Times New Roman"/>
              </a:rPr>
              <a:t>Познакомит</a:t>
            </a:r>
            <a:r>
              <a:rPr lang="ru-RU" dirty="0">
                <a:latin typeface="Comic Sans MS" pitchFamily="66" charset="0"/>
                <a:ea typeface="Times New Roman"/>
                <a:cs typeface="Times New Roman"/>
              </a:rPr>
              <a:t>ь</a:t>
            </a:r>
            <a:r>
              <a:rPr lang="en-US" dirty="0" smtClean="0">
                <a:effectLst/>
                <a:latin typeface="Comic Sans MS" pitchFamily="66" charset="0"/>
                <a:ea typeface="Times New Roman"/>
                <a:cs typeface="Times New Roman"/>
              </a:rPr>
              <a:t>c</a:t>
            </a:r>
            <a:r>
              <a:rPr lang="ru-RU" dirty="0" smtClean="0">
                <a:effectLst/>
                <a:latin typeface="Comic Sans MS" pitchFamily="66" charset="0"/>
                <a:ea typeface="Times New Roman"/>
                <a:cs typeface="Times New Roman"/>
              </a:rPr>
              <a:t>я со </a:t>
            </a:r>
            <a:r>
              <a:rPr lang="ru-RU" dirty="0" smtClean="0">
                <a:solidFill>
                  <a:srgbClr val="FF0000"/>
                </a:solidFill>
                <a:effectLst/>
                <a:latin typeface="Comic Sans MS" pitchFamily="66" charset="0"/>
                <a:ea typeface="Times New Roman"/>
                <a:cs typeface="Times New Roman"/>
              </a:rPr>
              <a:t>строением кровеносной системы </a:t>
            </a:r>
            <a:r>
              <a:rPr lang="ru-RU" dirty="0" smtClean="0">
                <a:effectLst/>
                <a:latin typeface="Comic Sans MS" pitchFamily="66" charset="0"/>
                <a:ea typeface="Times New Roman"/>
                <a:cs typeface="Times New Roman"/>
              </a:rPr>
              <a:t>различных типов животных, изучить </a:t>
            </a:r>
            <a:r>
              <a:rPr lang="ru-RU" dirty="0" smtClean="0">
                <a:solidFill>
                  <a:srgbClr val="FF0000"/>
                </a:solidFill>
                <a:effectLst/>
                <a:latin typeface="Comic Sans MS" pitchFamily="66" charset="0"/>
                <a:ea typeface="Times New Roman"/>
                <a:cs typeface="Times New Roman"/>
              </a:rPr>
              <a:t>понятие</a:t>
            </a:r>
            <a:r>
              <a:rPr lang="ru-RU" dirty="0" smtClean="0">
                <a:effectLst/>
                <a:latin typeface="Comic Sans MS" pitchFamily="66" charset="0"/>
                <a:ea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FF0000"/>
                </a:solidFill>
                <a:effectLst/>
                <a:latin typeface="Comic Sans MS" pitchFamily="66" charset="0"/>
                <a:ea typeface="Times New Roman"/>
                <a:cs typeface="Times New Roman"/>
              </a:rPr>
              <a:t>«кровь».</a:t>
            </a:r>
            <a:endParaRPr lang="ru-RU" sz="2800" dirty="0">
              <a:solidFill>
                <a:srgbClr val="FF0000"/>
              </a:solidFill>
              <a:latin typeface="Comic Sans MS" pitchFamily="66" charset="0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 smtClean="0">
                <a:effectLst/>
                <a:latin typeface="Comic Sans MS" pitchFamily="66" charset="0"/>
                <a:ea typeface="Times New Roman"/>
                <a:cs typeface="Times New Roman"/>
              </a:rPr>
              <a:t>Сформировать представления об </a:t>
            </a:r>
            <a:r>
              <a:rPr lang="ru-RU" dirty="0" smtClean="0">
                <a:solidFill>
                  <a:srgbClr val="FF0000"/>
                </a:solidFill>
                <a:effectLst/>
                <a:latin typeface="Comic Sans MS" pitchFamily="66" charset="0"/>
                <a:ea typeface="Times New Roman"/>
                <a:cs typeface="Times New Roman"/>
              </a:rPr>
              <a:t>эволюционном изменении органов кровообращения.</a:t>
            </a:r>
            <a:endParaRPr lang="ru-RU" sz="2800" dirty="0">
              <a:solidFill>
                <a:srgbClr val="FF0000"/>
              </a:solidFill>
              <a:latin typeface="Comic Sans MS" pitchFamily="66" charset="0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484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Эволюция кровеносной системы животных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mic Sans MS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285884360"/>
              </p:ext>
            </p:extLst>
          </p:nvPr>
        </p:nvGraphicFramePr>
        <p:xfrm>
          <a:off x="395536" y="1628800"/>
          <a:ext cx="8496942" cy="36004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096344"/>
                <a:gridCol w="2568284"/>
                <a:gridCol w="2832314"/>
              </a:tblGrid>
              <a:tr h="132142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Систематическая группа животных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Органы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кровеносной системы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Особенности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2278976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Моллюски</a:t>
                      </a:r>
                      <a:endParaRPr lang="ru-RU" sz="26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Кровеносные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сосуды, 2-х камерное сердце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К.С.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– незамкнутая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4773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6" descr="клещ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990" y="846932"/>
            <a:ext cx="2555875" cy="170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7" descr="паук птицеед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989" y="2780928"/>
            <a:ext cx="2555875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8" descr="бабочк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988" y="4581128"/>
            <a:ext cx="2555875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 Box 9"/>
          <p:cNvSpPr txBox="1">
            <a:spLocks noChangeArrowheads="1"/>
          </p:cNvSpPr>
          <p:nvPr/>
        </p:nvSpPr>
        <p:spPr bwMode="auto">
          <a:xfrm>
            <a:off x="3923929" y="188913"/>
            <a:ext cx="35766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Членистоногие</a:t>
            </a:r>
          </a:p>
        </p:txBody>
      </p:sp>
      <p:pic>
        <p:nvPicPr>
          <p:cNvPr id="13319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339850"/>
            <a:ext cx="5616575" cy="40354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9718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Эволюция кровеносной системы животных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mic Sans MS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262045640"/>
              </p:ext>
            </p:extLst>
          </p:nvPr>
        </p:nvGraphicFramePr>
        <p:xfrm>
          <a:off x="395536" y="1628800"/>
          <a:ext cx="8496942" cy="3672408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096344"/>
                <a:gridCol w="2568284"/>
                <a:gridCol w="2832314"/>
              </a:tblGrid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Систематическая группа животных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Органы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кровеносной системы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Особенности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2376264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Членистоногие</a:t>
                      </a:r>
                      <a:endParaRPr lang="ru-RU" sz="26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Кровеносные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сосуды, 2-х камерное сердце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К.С.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– незамкнутая. 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76918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5" descr="акул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10" y="583515"/>
            <a:ext cx="2268538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6" descr="окунь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41" y="2622857"/>
            <a:ext cx="2268538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7" descr="ска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69" y="4653136"/>
            <a:ext cx="2268538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Text Box 8"/>
          <p:cNvSpPr txBox="1">
            <a:spLocks noChangeArrowheads="1"/>
          </p:cNvSpPr>
          <p:nvPr/>
        </p:nvSpPr>
        <p:spPr bwMode="auto">
          <a:xfrm>
            <a:off x="4859338" y="260350"/>
            <a:ext cx="14029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Рыбы</a:t>
            </a:r>
          </a:p>
        </p:txBody>
      </p:sp>
      <p:pic>
        <p:nvPicPr>
          <p:cNvPr id="14343" name="Picture 9" descr="кровеносная система рыб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953" y="1997357"/>
            <a:ext cx="6055666" cy="29527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6921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Эволюция кровеносной системы животных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mic Sans MS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902839459"/>
              </p:ext>
            </p:extLst>
          </p:nvPr>
        </p:nvGraphicFramePr>
        <p:xfrm>
          <a:off x="395536" y="1628800"/>
          <a:ext cx="8496942" cy="394790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736304"/>
                <a:gridCol w="2808312"/>
                <a:gridCol w="2952326"/>
              </a:tblGrid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Систематическая группа животных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Органы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кровеносной системы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Особенности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2376264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Рыбы</a:t>
                      </a:r>
                      <a:endParaRPr lang="ru-RU" sz="26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Кровеносные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сосуды, 2-х камерное сердце: предсердие и желудочек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>
                          <a:latin typeface="Comic Sans MS" pitchFamily="66" charset="0"/>
                        </a:rPr>
                        <a:t>Один круг кровообращения; от сердца отходит </a:t>
                      </a:r>
                      <a:r>
                        <a:rPr lang="ru-RU" sz="2400" i="1" baseline="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аорта 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– самый крупный сосуд; кровь в сердце - венозная 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480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DSCN023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43" y="1392759"/>
            <a:ext cx="2077831" cy="1538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5" descr="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82" y="3449960"/>
            <a:ext cx="2195460" cy="1464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Text Box 8"/>
          <p:cNvSpPr txBox="1">
            <a:spLocks noChangeArrowheads="1"/>
          </p:cNvSpPr>
          <p:nvPr/>
        </p:nvSpPr>
        <p:spPr bwMode="auto">
          <a:xfrm>
            <a:off x="4211638" y="188913"/>
            <a:ext cx="32512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Земноводные</a:t>
            </a:r>
          </a:p>
        </p:txBody>
      </p:sp>
      <p:pic>
        <p:nvPicPr>
          <p:cNvPr id="15367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3367" y="1145704"/>
            <a:ext cx="6335712" cy="46085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2618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Эволюция кровеносной системы животных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mic Sans MS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33812097"/>
              </p:ext>
            </p:extLst>
          </p:nvPr>
        </p:nvGraphicFramePr>
        <p:xfrm>
          <a:off x="395536" y="1628800"/>
          <a:ext cx="8496942" cy="3672408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736304"/>
                <a:gridCol w="2808312"/>
                <a:gridCol w="2952326"/>
              </a:tblGrid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Систематическая группа животных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Органы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кровеносной системы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Особенности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2376264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Земноводные</a:t>
                      </a:r>
                      <a:endParaRPr lang="ru-RU" sz="26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Кровеносные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сосуды, 3-х камерное сердце: 2 предсердия и</a:t>
                      </a:r>
                    </a:p>
                    <a:p>
                      <a:pPr algn="ctr"/>
                      <a:r>
                        <a:rPr lang="ru-RU" sz="2400" baseline="0" dirty="0" smtClean="0">
                          <a:latin typeface="Comic Sans MS" pitchFamily="66" charset="0"/>
                        </a:rPr>
                        <a:t> 1 желудочек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>
                          <a:latin typeface="Comic Sans MS" pitchFamily="66" charset="0"/>
                        </a:rPr>
                        <a:t>Два круга кровообращения; кровь в желудочке - смешанная 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06199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113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18453"/>
            <a:ext cx="2395538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5" descr="bi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77331"/>
            <a:ext cx="2411413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Text Box 8"/>
          <p:cNvSpPr txBox="1">
            <a:spLocks noChangeArrowheads="1"/>
          </p:cNvSpPr>
          <p:nvPr/>
        </p:nvSpPr>
        <p:spPr bwMode="auto">
          <a:xfrm>
            <a:off x="3543300" y="395288"/>
            <a:ext cx="434125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Пресмыкающиеся</a:t>
            </a:r>
          </a:p>
        </p:txBody>
      </p:sp>
      <p:pic>
        <p:nvPicPr>
          <p:cNvPr id="16392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441" y="1125538"/>
            <a:ext cx="4176712" cy="51133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7159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Эволюция кровеносной системы животных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mic Sans MS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3789450"/>
              </p:ext>
            </p:extLst>
          </p:nvPr>
        </p:nvGraphicFramePr>
        <p:xfrm>
          <a:off x="395536" y="1628800"/>
          <a:ext cx="8496942" cy="431366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736304"/>
                <a:gridCol w="2808312"/>
                <a:gridCol w="2952326"/>
              </a:tblGrid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Систематическая группа животных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Органы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кровеносной системы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Особенности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2376264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Пресмыкаю</a:t>
                      </a:r>
                    </a:p>
                    <a:p>
                      <a:pPr algn="ctr"/>
                      <a:r>
                        <a:rPr lang="ru-RU" sz="260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щиеся</a:t>
                      </a:r>
                      <a:endParaRPr lang="ru-RU" sz="26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Кровеносные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сосуды, 3-х камерное сердце: 2 предсердия и</a:t>
                      </a:r>
                    </a:p>
                    <a:p>
                      <a:pPr algn="ctr"/>
                      <a:r>
                        <a:rPr lang="ru-RU" sz="2400" baseline="0" dirty="0" smtClean="0">
                          <a:latin typeface="Comic Sans MS" pitchFamily="66" charset="0"/>
                        </a:rPr>
                        <a:t> 1 желудочек. У крокодилов – 4-х камерное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>
                          <a:latin typeface="Comic Sans MS" pitchFamily="66" charset="0"/>
                        </a:rPr>
                        <a:t>Два круга кровообращения; в желудочке есть частичная перегородка, поэтому кровь меньше  смешивается 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1831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350093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03" y="1056297"/>
            <a:ext cx="2411413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5" descr="1209540096_a60rfm0rcasvhhb085va1570ylkid52w_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595162"/>
            <a:ext cx="2411413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7" descr="1222325857_pticy16_20080108_11571554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1" y="3212976"/>
            <a:ext cx="2411413" cy="180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8"/>
          <p:cNvSpPr txBox="1">
            <a:spLocks noChangeArrowheads="1"/>
          </p:cNvSpPr>
          <p:nvPr/>
        </p:nvSpPr>
        <p:spPr bwMode="auto">
          <a:xfrm>
            <a:off x="3491880" y="-1"/>
            <a:ext cx="475252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endParaRPr lang="ru-RU" sz="3200" dirty="0" smtClean="0">
              <a:latin typeface="Comic Sans MS" pitchFamily="66" charset="0"/>
            </a:endParaRPr>
          </a:p>
          <a:p>
            <a:pPr algn="r" eaLnBrk="1" hangingPunct="1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Птицы</a:t>
            </a:r>
            <a:endParaRPr lang="ru-RU" sz="3200" b="1" dirty="0">
              <a:solidFill>
                <a:schemeClr val="accent5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7416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068" y="324854"/>
            <a:ext cx="3959225" cy="36052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7" name="Picture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7575" y="3930067"/>
            <a:ext cx="3193104" cy="24512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5734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2987824" cy="126876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Давайте повторим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764704"/>
            <a:ext cx="5111750" cy="536145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Comic Sans MS" pitchFamily="66" charset="0"/>
              </a:rPr>
              <a:t>-Что называют </a:t>
            </a:r>
            <a:r>
              <a:rPr lang="ru-RU" dirty="0">
                <a:solidFill>
                  <a:srgbClr val="FF0000"/>
                </a:solidFill>
                <a:latin typeface="Comic Sans MS" pitchFamily="66" charset="0"/>
              </a:rPr>
              <a:t>органом</a:t>
            </a:r>
            <a:r>
              <a:rPr lang="ru-RU" dirty="0">
                <a:latin typeface="Comic Sans MS" pitchFamily="66" charset="0"/>
              </a:rPr>
              <a:t>?</a:t>
            </a:r>
          </a:p>
          <a:p>
            <a:pPr marL="0" indent="0" algn="ctr">
              <a:buNone/>
            </a:pPr>
            <a:r>
              <a:rPr lang="ru-RU" dirty="0">
                <a:latin typeface="Comic Sans MS" pitchFamily="66" charset="0"/>
              </a:rPr>
              <a:t>-Что такое </a:t>
            </a:r>
            <a:r>
              <a:rPr lang="ru-RU" dirty="0">
                <a:solidFill>
                  <a:srgbClr val="FF0000"/>
                </a:solidFill>
                <a:latin typeface="Comic Sans MS" pitchFamily="66" charset="0"/>
              </a:rPr>
              <a:t>система органов</a:t>
            </a:r>
            <a:r>
              <a:rPr lang="ru-RU" dirty="0">
                <a:latin typeface="Comic Sans MS" pitchFamily="66" charset="0"/>
              </a:rPr>
              <a:t>?</a:t>
            </a:r>
          </a:p>
          <a:p>
            <a:pPr marL="0" indent="0" algn="ctr">
              <a:buNone/>
            </a:pPr>
            <a:r>
              <a:rPr lang="ru-RU" dirty="0">
                <a:latin typeface="Comic Sans MS" pitchFamily="66" charset="0"/>
              </a:rPr>
              <a:t>-Какие </a:t>
            </a:r>
            <a:r>
              <a:rPr lang="ru-RU" dirty="0">
                <a:solidFill>
                  <a:srgbClr val="FF0000"/>
                </a:solidFill>
                <a:latin typeface="Comic Sans MS" pitchFamily="66" charset="0"/>
              </a:rPr>
              <a:t>системы органов </a:t>
            </a:r>
            <a:r>
              <a:rPr lang="ru-RU" dirty="0">
                <a:latin typeface="Comic Sans MS" pitchFamily="66" charset="0"/>
              </a:rPr>
              <a:t>вы знаете?</a:t>
            </a:r>
          </a:p>
          <a:p>
            <a:pPr marL="0" indent="0" algn="ctr">
              <a:buNone/>
            </a:pPr>
            <a:r>
              <a:rPr lang="ru-RU" dirty="0">
                <a:latin typeface="Comic Sans MS" pitchFamily="66" charset="0"/>
              </a:rPr>
              <a:t>-Что </a:t>
            </a:r>
            <a:r>
              <a:rPr lang="ru-RU" dirty="0" smtClean="0">
                <a:latin typeface="Comic Sans MS" pitchFamily="66" charset="0"/>
              </a:rPr>
              <a:t>мы знаем о  </a:t>
            </a:r>
            <a:r>
              <a:rPr lang="ru-RU" dirty="0">
                <a:solidFill>
                  <a:srgbClr val="FF0000"/>
                </a:solidFill>
                <a:latin typeface="Comic Sans MS" pitchFamily="66" charset="0"/>
              </a:rPr>
              <a:t>кровеносной 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системе</a:t>
            </a:r>
            <a:r>
              <a:rPr lang="ru-RU" dirty="0" smtClean="0">
                <a:latin typeface="Comic Sans MS" pitchFamily="66" charset="0"/>
              </a:rPr>
              <a:t>?</a:t>
            </a:r>
            <a:endParaRPr lang="ru-RU" dirty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ru-RU" dirty="0">
                <a:latin typeface="Comic Sans MS" pitchFamily="66" charset="0"/>
              </a:rPr>
              <a:t>-Какие </a:t>
            </a:r>
            <a:r>
              <a:rPr lang="ru-RU" dirty="0">
                <a:solidFill>
                  <a:srgbClr val="FF0000"/>
                </a:solidFill>
                <a:latin typeface="Comic Sans MS" pitchFamily="66" charset="0"/>
              </a:rPr>
              <a:t>функции </a:t>
            </a:r>
            <a:r>
              <a:rPr lang="ru-RU" dirty="0">
                <a:latin typeface="Comic Sans MS" pitchFamily="66" charset="0"/>
              </a:rPr>
              <a:t>выполняет </a:t>
            </a:r>
            <a:r>
              <a:rPr lang="ru-RU" dirty="0">
                <a:solidFill>
                  <a:srgbClr val="FF0000"/>
                </a:solidFill>
                <a:latin typeface="Comic Sans MS" pitchFamily="66" charset="0"/>
              </a:rPr>
              <a:t>кровеносная 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Comic Sans MS" pitchFamily="66" charset="0"/>
              </a:rPr>
              <a:t>система</a:t>
            </a:r>
            <a:r>
              <a:rPr lang="ru-RU" dirty="0">
                <a:latin typeface="Comic Sans MS" pitchFamily="66" charset="0"/>
              </a:rPr>
              <a:t>?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32" descr="Картинка 2 из 96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3157537" cy="5072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8640"/>
            <a:ext cx="1139577" cy="1519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5362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Эволюция кровеносной системы животных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mic Sans MS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73803668"/>
              </p:ext>
            </p:extLst>
          </p:nvPr>
        </p:nvGraphicFramePr>
        <p:xfrm>
          <a:off x="395536" y="1628800"/>
          <a:ext cx="8496942" cy="3672408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736304"/>
                <a:gridCol w="2808312"/>
                <a:gridCol w="2952326"/>
              </a:tblGrid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Систематическая группа животных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Органы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кровеносной системы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Особенности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2376264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Птицы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Кровеносные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сосуды, 4-х камерное сердце: 2 предсердия и</a:t>
                      </a:r>
                    </a:p>
                    <a:p>
                      <a:pPr algn="ctr"/>
                      <a:r>
                        <a:rPr lang="ru-RU" sz="2400" baseline="0" dirty="0" smtClean="0">
                          <a:latin typeface="Comic Sans MS" pitchFamily="66" charset="0"/>
                        </a:rPr>
                        <a:t> 2 желудочка. 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>
                          <a:latin typeface="Comic Sans MS" pitchFamily="66" charset="0"/>
                        </a:rPr>
                        <a:t>Два круга кровообращения; кровь не смешивается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57873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28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96" y="4972051"/>
            <a:ext cx="2397125" cy="159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6" descr="cat-and-do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64" y="580941"/>
            <a:ext cx="2411413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7" descr="slide0001_image0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08" y="2708920"/>
            <a:ext cx="2411413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Text Box 8"/>
          <p:cNvSpPr txBox="1">
            <a:spLocks noChangeArrowheads="1"/>
          </p:cNvSpPr>
          <p:nvPr/>
        </p:nvSpPr>
        <p:spPr bwMode="auto">
          <a:xfrm>
            <a:off x="3779838" y="260350"/>
            <a:ext cx="33385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/>
              <a:t>Млекопитающие</a:t>
            </a:r>
          </a:p>
        </p:txBody>
      </p:sp>
      <p:sp>
        <p:nvSpPr>
          <p:cNvPr id="18439" name="AutoShape 10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165850"/>
            <a:ext cx="431800" cy="404813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8440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1569657"/>
            <a:ext cx="6264275" cy="35730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2228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Эволюция кровеносной системы животных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mic Sans MS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154141459"/>
              </p:ext>
            </p:extLst>
          </p:nvPr>
        </p:nvGraphicFramePr>
        <p:xfrm>
          <a:off x="251520" y="1628800"/>
          <a:ext cx="8640958" cy="3672408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952328"/>
                <a:gridCol w="2686265"/>
                <a:gridCol w="3002365"/>
              </a:tblGrid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Систематическая группа животных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Органы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кровеносной системы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Особенности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2376264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Млекопитающие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Кровеносные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сосуды, 4-х камерное сердце: 2 предсердия и</a:t>
                      </a:r>
                    </a:p>
                    <a:p>
                      <a:pPr algn="ctr"/>
                      <a:r>
                        <a:rPr lang="ru-RU" sz="2400" baseline="0" dirty="0" smtClean="0">
                          <a:latin typeface="Comic Sans MS" pitchFamily="66" charset="0"/>
                        </a:rPr>
                        <a:t> 2 желудочка. 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>
                          <a:latin typeface="Comic Sans MS" pitchFamily="66" charset="0"/>
                        </a:rPr>
                        <a:t>Два круга кровообращения; кровь не смешивается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93187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402" name="AutoShape 2"/>
          <p:cNvCxnSpPr>
            <a:cxnSpLocks noChangeShapeType="1"/>
          </p:cNvCxnSpPr>
          <p:nvPr/>
        </p:nvCxnSpPr>
        <p:spPr bwMode="auto">
          <a:xfrm rot="16200000" flipV="1">
            <a:off x="5616575" y="3105150"/>
            <a:ext cx="73025" cy="2593975"/>
          </a:xfrm>
          <a:prstGeom prst="bentConnector3">
            <a:avLst>
              <a:gd name="adj1" fmla="val -1639134"/>
            </a:avLst>
          </a:prstGeom>
          <a:noFill/>
          <a:ln w="762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2403" name="AutoShape 3"/>
          <p:cNvCxnSpPr>
            <a:cxnSpLocks noChangeShapeType="1"/>
          </p:cNvCxnSpPr>
          <p:nvPr/>
        </p:nvCxnSpPr>
        <p:spPr bwMode="auto">
          <a:xfrm rot="16200000" flipV="1">
            <a:off x="3311525" y="3248025"/>
            <a:ext cx="73025" cy="2593975"/>
          </a:xfrm>
          <a:prstGeom prst="bentConnector3">
            <a:avLst>
              <a:gd name="adj1" fmla="val -1639134"/>
            </a:avLst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2404" name="AutoShape 4"/>
          <p:cNvCxnSpPr>
            <a:cxnSpLocks noChangeShapeType="1"/>
          </p:cNvCxnSpPr>
          <p:nvPr/>
        </p:nvCxnSpPr>
        <p:spPr bwMode="auto">
          <a:xfrm rot="5400000" flipV="1">
            <a:off x="6074569" y="2285206"/>
            <a:ext cx="33338" cy="2028825"/>
          </a:xfrm>
          <a:prstGeom prst="bentConnector3">
            <a:avLst>
              <a:gd name="adj1" fmla="val -3519051"/>
            </a:avLst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2405" name="AutoShape 5"/>
          <p:cNvCxnSpPr>
            <a:cxnSpLocks noChangeShapeType="1"/>
          </p:cNvCxnSpPr>
          <p:nvPr/>
        </p:nvCxnSpPr>
        <p:spPr bwMode="auto">
          <a:xfrm rot="5400000" flipV="1">
            <a:off x="2905919" y="2213769"/>
            <a:ext cx="33337" cy="2028825"/>
          </a:xfrm>
          <a:prstGeom prst="bentConnector3">
            <a:avLst>
              <a:gd name="adj1" fmla="val -3052384"/>
            </a:avLst>
          </a:prstGeom>
          <a:noFill/>
          <a:ln w="762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2406" name="Rectangle 6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001000" cy="8382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Classic Russian" pitchFamily="34" charset="0"/>
              </a:rPr>
              <a:t>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Кровеносная система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2407" name="Oval 7"/>
          <p:cNvSpPr>
            <a:spLocks noChangeArrowheads="1"/>
          </p:cNvSpPr>
          <p:nvPr/>
        </p:nvSpPr>
        <p:spPr bwMode="auto">
          <a:xfrm>
            <a:off x="4140200" y="3355975"/>
            <a:ext cx="720725" cy="129698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08" name="Oval 8"/>
          <p:cNvSpPr>
            <a:spLocks noChangeArrowheads="1"/>
          </p:cNvSpPr>
          <p:nvPr/>
        </p:nvSpPr>
        <p:spPr bwMode="auto">
          <a:xfrm>
            <a:off x="3779838" y="3140075"/>
            <a:ext cx="576262" cy="720725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09" name="Oval 9"/>
          <p:cNvSpPr>
            <a:spLocks noChangeArrowheads="1"/>
          </p:cNvSpPr>
          <p:nvPr/>
        </p:nvSpPr>
        <p:spPr bwMode="auto">
          <a:xfrm>
            <a:off x="4643438" y="3140075"/>
            <a:ext cx="576262" cy="720725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10" name="Oval 10"/>
          <p:cNvSpPr>
            <a:spLocks noChangeArrowheads="1"/>
          </p:cNvSpPr>
          <p:nvPr/>
        </p:nvSpPr>
        <p:spPr bwMode="auto">
          <a:xfrm>
            <a:off x="395288" y="3211513"/>
            <a:ext cx="2590800" cy="1368425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411" name="Oval 11"/>
          <p:cNvSpPr>
            <a:spLocks noChangeArrowheads="1"/>
          </p:cNvSpPr>
          <p:nvPr/>
        </p:nvSpPr>
        <p:spPr bwMode="auto">
          <a:xfrm>
            <a:off x="6156325" y="3282950"/>
            <a:ext cx="2590800" cy="1368425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412" name="Line 12"/>
          <p:cNvSpPr>
            <a:spLocks noChangeShapeType="1"/>
          </p:cNvSpPr>
          <p:nvPr/>
        </p:nvSpPr>
        <p:spPr bwMode="auto">
          <a:xfrm>
            <a:off x="4140200" y="4941888"/>
            <a:ext cx="0" cy="576262"/>
          </a:xfrm>
          <a:prstGeom prst="line">
            <a:avLst/>
          </a:prstGeom>
          <a:noFill/>
          <a:ln w="76200">
            <a:solidFill>
              <a:schemeClr val="accent5">
                <a:lumMod val="7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13" name="Line 13"/>
          <p:cNvSpPr>
            <a:spLocks noChangeShapeType="1"/>
          </p:cNvSpPr>
          <p:nvPr/>
        </p:nvSpPr>
        <p:spPr bwMode="auto">
          <a:xfrm>
            <a:off x="4932363" y="4941888"/>
            <a:ext cx="0" cy="57626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14" name="Line 14"/>
          <p:cNvSpPr>
            <a:spLocks noChangeShapeType="1"/>
          </p:cNvSpPr>
          <p:nvPr/>
        </p:nvSpPr>
        <p:spPr bwMode="auto">
          <a:xfrm flipH="1">
            <a:off x="3348038" y="5949950"/>
            <a:ext cx="792162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15" name="Line 15"/>
          <p:cNvSpPr>
            <a:spLocks noChangeShapeType="1"/>
          </p:cNvSpPr>
          <p:nvPr/>
        </p:nvSpPr>
        <p:spPr bwMode="auto">
          <a:xfrm flipH="1">
            <a:off x="2268538" y="5949950"/>
            <a:ext cx="792162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16" name="Line 16"/>
          <p:cNvSpPr>
            <a:spLocks noChangeShapeType="1"/>
          </p:cNvSpPr>
          <p:nvPr/>
        </p:nvSpPr>
        <p:spPr bwMode="auto">
          <a:xfrm flipH="1" flipV="1">
            <a:off x="1835150" y="4868863"/>
            <a:ext cx="0" cy="57626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17" name="Line 17"/>
          <p:cNvSpPr>
            <a:spLocks noChangeShapeType="1"/>
          </p:cNvSpPr>
          <p:nvPr/>
        </p:nvSpPr>
        <p:spPr bwMode="auto">
          <a:xfrm flipH="1" flipV="1">
            <a:off x="7235825" y="4797425"/>
            <a:ext cx="0" cy="576263"/>
          </a:xfrm>
          <a:prstGeom prst="line">
            <a:avLst/>
          </a:prstGeom>
          <a:noFill/>
          <a:ln w="76200">
            <a:solidFill>
              <a:schemeClr val="accent5">
                <a:lumMod val="7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18" name="Line 18"/>
          <p:cNvSpPr>
            <a:spLocks noChangeShapeType="1"/>
          </p:cNvSpPr>
          <p:nvPr/>
        </p:nvSpPr>
        <p:spPr bwMode="auto">
          <a:xfrm flipV="1">
            <a:off x="4859338" y="5805488"/>
            <a:ext cx="719137" cy="0"/>
          </a:xfrm>
          <a:prstGeom prst="line">
            <a:avLst/>
          </a:prstGeom>
          <a:noFill/>
          <a:ln w="76200">
            <a:solidFill>
              <a:schemeClr val="accent5">
                <a:lumMod val="7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19" name="Line 19"/>
          <p:cNvSpPr>
            <a:spLocks noChangeShapeType="1"/>
          </p:cNvSpPr>
          <p:nvPr/>
        </p:nvSpPr>
        <p:spPr bwMode="auto">
          <a:xfrm flipV="1">
            <a:off x="5940425" y="5805488"/>
            <a:ext cx="719138" cy="0"/>
          </a:xfrm>
          <a:prstGeom prst="line">
            <a:avLst/>
          </a:prstGeom>
          <a:noFill/>
          <a:ln w="76200">
            <a:solidFill>
              <a:schemeClr val="accent5">
                <a:lumMod val="7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20" name="Line 20"/>
          <p:cNvSpPr>
            <a:spLocks noChangeShapeType="1"/>
          </p:cNvSpPr>
          <p:nvPr/>
        </p:nvSpPr>
        <p:spPr bwMode="auto">
          <a:xfrm flipV="1">
            <a:off x="1908175" y="1989138"/>
            <a:ext cx="719138" cy="0"/>
          </a:xfrm>
          <a:prstGeom prst="line">
            <a:avLst/>
          </a:prstGeom>
          <a:noFill/>
          <a:ln w="76200">
            <a:solidFill>
              <a:schemeClr val="accent5">
                <a:lumMod val="7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21" name="Line 21"/>
          <p:cNvSpPr>
            <a:spLocks noChangeShapeType="1"/>
          </p:cNvSpPr>
          <p:nvPr/>
        </p:nvSpPr>
        <p:spPr bwMode="auto">
          <a:xfrm flipV="1">
            <a:off x="3059113" y="1989138"/>
            <a:ext cx="719137" cy="0"/>
          </a:xfrm>
          <a:prstGeom prst="line">
            <a:avLst/>
          </a:prstGeom>
          <a:noFill/>
          <a:ln w="76200">
            <a:solidFill>
              <a:schemeClr val="accent5">
                <a:lumMod val="7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22" name="Line 22"/>
          <p:cNvSpPr>
            <a:spLocks noChangeShapeType="1"/>
          </p:cNvSpPr>
          <p:nvPr/>
        </p:nvSpPr>
        <p:spPr bwMode="auto">
          <a:xfrm>
            <a:off x="4140200" y="2420938"/>
            <a:ext cx="0" cy="576262"/>
          </a:xfrm>
          <a:prstGeom prst="line">
            <a:avLst/>
          </a:prstGeom>
          <a:noFill/>
          <a:ln w="76200">
            <a:solidFill>
              <a:schemeClr val="accent5">
                <a:lumMod val="7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23" name="Line 23"/>
          <p:cNvSpPr>
            <a:spLocks noChangeShapeType="1"/>
          </p:cNvSpPr>
          <p:nvPr/>
        </p:nvSpPr>
        <p:spPr bwMode="auto">
          <a:xfrm>
            <a:off x="4859338" y="2420938"/>
            <a:ext cx="0" cy="57626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24" name="Line 24"/>
          <p:cNvSpPr>
            <a:spLocks noChangeShapeType="1"/>
          </p:cNvSpPr>
          <p:nvPr/>
        </p:nvSpPr>
        <p:spPr bwMode="auto">
          <a:xfrm flipH="1" flipV="1">
            <a:off x="1763713" y="2492375"/>
            <a:ext cx="0" cy="576263"/>
          </a:xfrm>
          <a:prstGeom prst="line">
            <a:avLst/>
          </a:prstGeom>
          <a:noFill/>
          <a:ln w="76200">
            <a:solidFill>
              <a:schemeClr val="accent5">
                <a:lumMod val="7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25" name="Line 25"/>
          <p:cNvSpPr>
            <a:spLocks noChangeShapeType="1"/>
          </p:cNvSpPr>
          <p:nvPr/>
        </p:nvSpPr>
        <p:spPr bwMode="auto">
          <a:xfrm flipH="1" flipV="1">
            <a:off x="7308850" y="2492375"/>
            <a:ext cx="0" cy="576263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26" name="Line 26"/>
          <p:cNvSpPr>
            <a:spLocks noChangeShapeType="1"/>
          </p:cNvSpPr>
          <p:nvPr/>
        </p:nvSpPr>
        <p:spPr bwMode="auto">
          <a:xfrm flipH="1">
            <a:off x="6227763" y="1916113"/>
            <a:ext cx="792162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27" name="Line 27"/>
          <p:cNvSpPr>
            <a:spLocks noChangeShapeType="1"/>
          </p:cNvSpPr>
          <p:nvPr/>
        </p:nvSpPr>
        <p:spPr bwMode="auto">
          <a:xfrm flipH="1">
            <a:off x="5148263" y="1916113"/>
            <a:ext cx="792162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28" name="Line 28"/>
          <p:cNvSpPr>
            <a:spLocks noChangeShapeType="1"/>
          </p:cNvSpPr>
          <p:nvPr/>
        </p:nvSpPr>
        <p:spPr bwMode="auto">
          <a:xfrm>
            <a:off x="3924300" y="3213100"/>
            <a:ext cx="431800" cy="576263"/>
          </a:xfrm>
          <a:prstGeom prst="line">
            <a:avLst/>
          </a:prstGeom>
          <a:noFill/>
          <a:ln w="76200">
            <a:solidFill>
              <a:schemeClr val="accent5">
                <a:lumMod val="7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29" name="Line 29"/>
          <p:cNvSpPr>
            <a:spLocks noChangeShapeType="1"/>
          </p:cNvSpPr>
          <p:nvPr/>
        </p:nvSpPr>
        <p:spPr bwMode="auto">
          <a:xfrm flipH="1">
            <a:off x="4643438" y="3213100"/>
            <a:ext cx="433387" cy="576263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30" name="Text Box 30"/>
          <p:cNvSpPr txBox="1">
            <a:spLocks noChangeArrowheads="1"/>
          </p:cNvSpPr>
          <p:nvPr/>
        </p:nvSpPr>
        <p:spPr bwMode="auto">
          <a:xfrm>
            <a:off x="6659563" y="3643313"/>
            <a:ext cx="1682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ru-RU" sz="3600" b="1" baseline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лёгкие</a:t>
            </a:r>
          </a:p>
        </p:txBody>
      </p:sp>
      <p:sp>
        <p:nvSpPr>
          <p:cNvPr id="102431" name="Text Box 31"/>
          <p:cNvSpPr txBox="1">
            <a:spLocks noChangeArrowheads="1"/>
          </p:cNvSpPr>
          <p:nvPr/>
        </p:nvSpPr>
        <p:spPr bwMode="auto">
          <a:xfrm>
            <a:off x="468313" y="3427413"/>
            <a:ext cx="24479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kumimoji="1" lang="ru-RU" sz="2800" b="1" baseline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внутренние органы</a:t>
            </a:r>
          </a:p>
        </p:txBody>
      </p:sp>
      <p:sp>
        <p:nvSpPr>
          <p:cNvPr id="102432" name="Text Box 32"/>
          <p:cNvSpPr txBox="1">
            <a:spLocks noChangeArrowheads="1"/>
          </p:cNvSpPr>
          <p:nvPr/>
        </p:nvSpPr>
        <p:spPr bwMode="auto">
          <a:xfrm>
            <a:off x="2195513" y="4508500"/>
            <a:ext cx="18732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ru-RU" sz="2400" b="1" baseline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правый желудочек</a:t>
            </a:r>
          </a:p>
        </p:txBody>
      </p:sp>
      <p:sp>
        <p:nvSpPr>
          <p:cNvPr id="102433" name="Text Box 33"/>
          <p:cNvSpPr txBox="1">
            <a:spLocks noChangeArrowheads="1"/>
          </p:cNvSpPr>
          <p:nvPr/>
        </p:nvSpPr>
        <p:spPr bwMode="auto">
          <a:xfrm>
            <a:off x="1908175" y="2492375"/>
            <a:ext cx="208756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kumimoji="1" lang="ru-RU" sz="2400" b="1" baseline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правое предсердие</a:t>
            </a:r>
          </a:p>
        </p:txBody>
      </p:sp>
      <p:sp>
        <p:nvSpPr>
          <p:cNvPr id="102434" name="Text Box 34"/>
          <p:cNvSpPr txBox="1">
            <a:spLocks noChangeArrowheads="1"/>
          </p:cNvSpPr>
          <p:nvPr/>
        </p:nvSpPr>
        <p:spPr bwMode="auto">
          <a:xfrm>
            <a:off x="5076825" y="2492375"/>
            <a:ext cx="208756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kumimoji="1" lang="ru-RU" sz="2400" b="1" baseline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левое предсердие</a:t>
            </a:r>
          </a:p>
        </p:txBody>
      </p:sp>
      <p:sp>
        <p:nvSpPr>
          <p:cNvPr id="102435" name="Line 35"/>
          <p:cNvSpPr>
            <a:spLocks noChangeShapeType="1"/>
          </p:cNvSpPr>
          <p:nvPr/>
        </p:nvSpPr>
        <p:spPr bwMode="auto">
          <a:xfrm flipV="1">
            <a:off x="3348038" y="4075113"/>
            <a:ext cx="863600" cy="433387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36" name="Line 36"/>
          <p:cNvSpPr>
            <a:spLocks noChangeShapeType="1"/>
          </p:cNvSpPr>
          <p:nvPr/>
        </p:nvSpPr>
        <p:spPr bwMode="auto">
          <a:xfrm>
            <a:off x="3276600" y="3355975"/>
            <a:ext cx="574675" cy="21590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37" name="Line 37"/>
          <p:cNvSpPr>
            <a:spLocks noChangeShapeType="1"/>
          </p:cNvSpPr>
          <p:nvPr/>
        </p:nvSpPr>
        <p:spPr bwMode="auto">
          <a:xfrm flipH="1">
            <a:off x="5148263" y="3282950"/>
            <a:ext cx="576262" cy="217488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38" name="Text Box 38"/>
          <p:cNvSpPr txBox="1">
            <a:spLocks noChangeArrowheads="1"/>
          </p:cNvSpPr>
          <p:nvPr/>
        </p:nvSpPr>
        <p:spPr bwMode="auto">
          <a:xfrm>
            <a:off x="611188" y="6021388"/>
            <a:ext cx="38131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ru-RU" sz="2800" b="1" baseline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артериальная кровь</a:t>
            </a:r>
          </a:p>
        </p:txBody>
      </p:sp>
      <p:sp>
        <p:nvSpPr>
          <p:cNvPr id="102439" name="Text Box 39"/>
          <p:cNvSpPr txBox="1">
            <a:spLocks noChangeArrowheads="1"/>
          </p:cNvSpPr>
          <p:nvPr/>
        </p:nvSpPr>
        <p:spPr bwMode="auto">
          <a:xfrm>
            <a:off x="1259633" y="1262718"/>
            <a:ext cx="322956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ru-RU" sz="2800" b="1" baseline="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венозная кровь</a:t>
            </a:r>
          </a:p>
        </p:txBody>
      </p:sp>
      <p:sp>
        <p:nvSpPr>
          <p:cNvPr id="102440" name="Text Box 40"/>
          <p:cNvSpPr txBox="1">
            <a:spLocks noChangeArrowheads="1"/>
          </p:cNvSpPr>
          <p:nvPr/>
        </p:nvSpPr>
        <p:spPr bwMode="auto">
          <a:xfrm>
            <a:off x="4643438" y="1266825"/>
            <a:ext cx="39576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ru-RU" sz="2800" b="1" baseline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артериальная </a:t>
            </a:r>
            <a:r>
              <a:rPr kumimoji="1" lang="ru-RU" sz="2800" b="1" baseline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кровь</a:t>
            </a:r>
          </a:p>
        </p:txBody>
      </p:sp>
      <p:sp>
        <p:nvSpPr>
          <p:cNvPr id="102441" name="Line 41"/>
          <p:cNvSpPr>
            <a:spLocks noChangeShapeType="1"/>
          </p:cNvSpPr>
          <p:nvPr/>
        </p:nvSpPr>
        <p:spPr bwMode="auto">
          <a:xfrm flipV="1">
            <a:off x="4500563" y="3357563"/>
            <a:ext cx="0" cy="129540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42" name="Line 42"/>
          <p:cNvSpPr>
            <a:spLocks noChangeShapeType="1"/>
          </p:cNvSpPr>
          <p:nvPr/>
        </p:nvSpPr>
        <p:spPr bwMode="auto">
          <a:xfrm>
            <a:off x="4356100" y="4076700"/>
            <a:ext cx="0" cy="288925"/>
          </a:xfrm>
          <a:prstGeom prst="line">
            <a:avLst/>
          </a:prstGeom>
          <a:noFill/>
          <a:ln w="57150">
            <a:solidFill>
              <a:schemeClr val="accent5">
                <a:lumMod val="7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43" name="Line 43"/>
          <p:cNvSpPr>
            <a:spLocks noChangeShapeType="1"/>
          </p:cNvSpPr>
          <p:nvPr/>
        </p:nvSpPr>
        <p:spPr bwMode="auto">
          <a:xfrm>
            <a:off x="4643438" y="4076700"/>
            <a:ext cx="0" cy="2889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46" name="Text Box 46"/>
          <p:cNvSpPr txBox="1">
            <a:spLocks noChangeArrowheads="1"/>
          </p:cNvSpPr>
          <p:nvPr/>
        </p:nvSpPr>
        <p:spPr bwMode="auto">
          <a:xfrm>
            <a:off x="5076825" y="6019800"/>
            <a:ext cx="29702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ru-RU" sz="2800" b="1" baseline="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венозная кровь</a:t>
            </a:r>
          </a:p>
        </p:txBody>
      </p:sp>
      <p:sp>
        <p:nvSpPr>
          <p:cNvPr id="102447" name="Text Box 47"/>
          <p:cNvSpPr txBox="1">
            <a:spLocks noChangeArrowheads="1"/>
          </p:cNvSpPr>
          <p:nvPr/>
        </p:nvSpPr>
        <p:spPr bwMode="auto">
          <a:xfrm>
            <a:off x="5003800" y="4365625"/>
            <a:ext cx="18732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ru-RU" sz="2400" b="1" baseline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левый желудочек</a:t>
            </a:r>
          </a:p>
        </p:txBody>
      </p:sp>
      <p:sp>
        <p:nvSpPr>
          <p:cNvPr id="102448" name="Line 48"/>
          <p:cNvSpPr>
            <a:spLocks noChangeShapeType="1"/>
          </p:cNvSpPr>
          <p:nvPr/>
        </p:nvSpPr>
        <p:spPr bwMode="auto">
          <a:xfrm flipH="1" flipV="1">
            <a:off x="4716463" y="4076700"/>
            <a:ext cx="792162" cy="360363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8034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102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102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102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102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102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1000"/>
                                        <p:tgtEl>
                                          <p:spTgt spid="102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1000"/>
                                        <p:tgtEl>
                                          <p:spTgt spid="102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1000"/>
                                        <p:tgtEl>
                                          <p:spTgt spid="102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102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1000"/>
                                        <p:tgtEl>
                                          <p:spTgt spid="102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2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2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1000"/>
                                        <p:tgtEl>
                                          <p:spTgt spid="102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1000"/>
                                        <p:tgtEl>
                                          <p:spTgt spid="102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1000"/>
                                        <p:tgtEl>
                                          <p:spTgt spid="102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1000"/>
                                        <p:tgtEl>
                                          <p:spTgt spid="102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1000"/>
                                        <p:tgtEl>
                                          <p:spTgt spid="102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1000"/>
                                        <p:tgtEl>
                                          <p:spTgt spid="102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1000"/>
                                        <p:tgtEl>
                                          <p:spTgt spid="102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1000"/>
                                        <p:tgtEl>
                                          <p:spTgt spid="102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8" dur="1000"/>
                                        <p:tgtEl>
                                          <p:spTgt spid="102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1" dur="1000"/>
                                        <p:tgtEl>
                                          <p:spTgt spid="102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02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02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2" grpId="0" animBg="1"/>
      <p:bldP spid="102413" grpId="0" animBg="1"/>
      <p:bldP spid="102414" grpId="0" animBg="1"/>
      <p:bldP spid="102415" grpId="0" animBg="1"/>
      <p:bldP spid="102416" grpId="0" animBg="1"/>
      <p:bldP spid="102417" grpId="0" animBg="1"/>
      <p:bldP spid="102418" grpId="0" animBg="1"/>
      <p:bldP spid="102419" grpId="0" animBg="1"/>
      <p:bldP spid="102420" grpId="0" animBg="1"/>
      <p:bldP spid="102421" grpId="0" animBg="1"/>
      <p:bldP spid="102422" grpId="0" animBg="1"/>
      <p:bldP spid="102423" grpId="0" animBg="1"/>
      <p:bldP spid="102424" grpId="0" animBg="1"/>
      <p:bldP spid="102425" grpId="0" animBg="1"/>
      <p:bldP spid="102426" grpId="0" animBg="1"/>
      <p:bldP spid="102427" grpId="0" animBg="1"/>
      <p:bldP spid="102428" grpId="0" animBg="1"/>
      <p:bldP spid="102429" grpId="0" animBg="1"/>
      <p:bldP spid="102438" grpId="0"/>
      <p:bldP spid="102439" grpId="0"/>
      <p:bldP spid="102440" grpId="0"/>
      <p:bldP spid="102442" grpId="0" animBg="1"/>
      <p:bldP spid="102443" grpId="0" animBg="1"/>
      <p:bldP spid="10244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1245098" y="0"/>
            <a:ext cx="7898902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24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40" name="Заголовок 39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4632" cy="2016223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</a:rPr>
              <a:t> Зал 3 «Существуют ли бескровные  животные 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ru-RU" sz="3600" dirty="0" smtClean="0">
                <a:solidFill>
                  <a:srgbClr val="FF0000"/>
                </a:solidFill>
              </a:rPr>
              <a:t> »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1" name="Подзаголовок 40"/>
          <p:cNvSpPr>
            <a:spLocks noGrp="1"/>
          </p:cNvSpPr>
          <p:nvPr>
            <p:ph type="subTitle" idx="1"/>
          </p:nvPr>
        </p:nvSpPr>
        <p:spPr>
          <a:xfrm>
            <a:off x="1371600" y="2708920"/>
            <a:ext cx="6400800" cy="2592288"/>
          </a:xfrm>
        </p:spPr>
        <p:txBody>
          <a:bodyPr/>
          <a:lstStyle/>
          <a:p>
            <a:pPr algn="l"/>
            <a:r>
              <a:rPr lang="ru-RU" sz="4000" dirty="0" smtClean="0">
                <a:solidFill>
                  <a:srgbClr val="002060"/>
                </a:solidFill>
              </a:rPr>
              <a:t>1.Все ли животные имеют кровеносную систему </a:t>
            </a:r>
            <a:r>
              <a:rPr lang="en-US" sz="4000" dirty="0" smtClean="0">
                <a:solidFill>
                  <a:srgbClr val="002060"/>
                </a:solidFill>
              </a:rPr>
              <a:t>?</a:t>
            </a:r>
            <a:endParaRPr lang="ru-RU" sz="4000" dirty="0" smtClean="0">
              <a:solidFill>
                <a:srgbClr val="002060"/>
              </a:solidFill>
            </a:endParaRPr>
          </a:p>
          <a:p>
            <a:pPr algn="l"/>
            <a:r>
              <a:rPr lang="ru-RU" sz="4000" dirty="0" smtClean="0">
                <a:solidFill>
                  <a:srgbClr val="002060"/>
                </a:solidFill>
              </a:rPr>
              <a:t>2.Какие животные не имеют кровеносной системы </a:t>
            </a:r>
            <a:r>
              <a:rPr lang="en-US" sz="4000" dirty="0" smtClean="0">
                <a:solidFill>
                  <a:srgbClr val="002060"/>
                </a:solidFill>
              </a:rPr>
              <a:t>?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00808"/>
            <a:ext cx="1139577" cy="1159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08606745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28600"/>
            <a:ext cx="8164016" cy="1447800"/>
          </a:xfrm>
        </p:spPr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Эволюция кровеносной системы животных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2"/>
          </p:nvPr>
        </p:nvGraphicFramePr>
        <p:xfrm>
          <a:off x="661988" y="1772816"/>
          <a:ext cx="7772400" cy="432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/>
                <a:gridCol w="2590800"/>
                <a:gridCol w="2590800"/>
              </a:tblGrid>
              <a:tr h="133552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Систематическая группа животных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Органы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кровеносной системы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Особенности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2568317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solidFill>
                            <a:schemeClr val="tx1"/>
                          </a:solidFill>
                        </a:rPr>
                        <a:t>Простейшие, Кишечнополостные, Круглые и Плоские черви, Губки</a:t>
                      </a:r>
                      <a:endParaRPr lang="ru-RU" sz="26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Кровеносной системы нет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Газообмен, питание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и выделение осуществляется каждой клеткой тела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1663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Зал 4 «Знаете ли вы, что 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i="1" dirty="0">
                <a:latin typeface="Comic Sans MS" pitchFamily="66" charset="0"/>
              </a:rPr>
              <a:t>У всех ли животных красная кровь?</a:t>
            </a:r>
            <a:endParaRPr lang="ru-RU" sz="2400" dirty="0">
              <a:latin typeface="Comic Sans MS" pitchFamily="66" charset="0"/>
            </a:endParaRPr>
          </a:p>
          <a:p>
            <a:pPr lvl="0"/>
            <a:r>
              <a:rPr lang="ru-RU" sz="2400" dirty="0" smtClean="0">
                <a:latin typeface="Comic Sans MS" pitchFamily="66" charset="0"/>
              </a:rPr>
              <a:t>кольчатые </a:t>
            </a:r>
            <a:r>
              <a:rPr lang="ru-RU" sz="2400" dirty="0">
                <a:latin typeface="Comic Sans MS" pitchFamily="66" charset="0"/>
              </a:rPr>
              <a:t>черви -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красная;</a:t>
            </a:r>
          </a:p>
          <a:p>
            <a:pPr lvl="0"/>
            <a:r>
              <a:rPr lang="ru-RU" sz="2400" dirty="0">
                <a:latin typeface="Comic Sans MS" pitchFamily="66" charset="0"/>
              </a:rPr>
              <a:t>моллюски: </a:t>
            </a:r>
          </a:p>
          <a:p>
            <a:pPr lvl="1"/>
            <a:r>
              <a:rPr lang="ru-RU" sz="2400" dirty="0">
                <a:latin typeface="Comic Sans MS" pitchFamily="66" charset="0"/>
              </a:rPr>
              <a:t>(брюхоногие) - бесцветная;</a:t>
            </a:r>
          </a:p>
          <a:p>
            <a:pPr lvl="1"/>
            <a:r>
              <a:rPr lang="ru-RU" sz="2400" dirty="0">
                <a:latin typeface="Comic Sans MS" pitchFamily="66" charset="0"/>
              </a:rPr>
              <a:t>(двустворчатые) - бесцветная,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красная</a:t>
            </a:r>
            <a:r>
              <a:rPr lang="ru-RU" sz="2400" dirty="0">
                <a:latin typeface="Comic Sans MS" pitchFamily="66" charset="0"/>
              </a:rPr>
              <a:t>, </a:t>
            </a:r>
            <a:r>
              <a:rPr lang="ru-RU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голубая;</a:t>
            </a:r>
          </a:p>
          <a:p>
            <a:pPr lvl="1"/>
            <a:r>
              <a:rPr lang="ru-RU" sz="2400" dirty="0">
                <a:latin typeface="Comic Sans MS" pitchFamily="66" charset="0"/>
              </a:rPr>
              <a:t>(головоногие) - </a:t>
            </a: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голубая</a:t>
            </a:r>
            <a:r>
              <a:rPr lang="ru-RU" sz="2400" dirty="0">
                <a:latin typeface="Comic Sans MS" pitchFamily="66" charset="0"/>
              </a:rPr>
              <a:t>;</a:t>
            </a:r>
          </a:p>
          <a:p>
            <a:pPr lvl="0"/>
            <a:r>
              <a:rPr lang="ru-RU" sz="2400" dirty="0">
                <a:latin typeface="Comic Sans MS" pitchFamily="66" charset="0"/>
              </a:rPr>
              <a:t>рыбы - красная, бесцветная у белокровных рыб;</a:t>
            </a:r>
          </a:p>
          <a:p>
            <a:pPr lvl="0"/>
            <a:r>
              <a:rPr lang="ru-RU" sz="2400" dirty="0">
                <a:latin typeface="Comic Sans MS" pitchFamily="66" charset="0"/>
              </a:rPr>
              <a:t>пресмыкающиеся, птицы, млекопитающие -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красная.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04664"/>
            <a:ext cx="1139577" cy="1519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22193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Зал 5 Игра « Самый ,самый….»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1. Собери мозаику.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Даны детали мозаики (кровеносная система). Необходимо собрать мозаику. Определить, что на ней изображено. Какому классу животных соответствует данная система?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2. Кто быстрее.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а. Определить какому типу животных принадлежат сердца на слайде 39 Презентации. (Записать на листочек)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б. Каждой команде дается номер сердца со слайда 39 Презентации. Учащимся нужно записать на листочек пример животных с таким количеством камер в сердце (не повторяясь). Побеждает та команда, которая за отведенное время, приведет больше правильных примеров.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Определите какому типу животных принадлежат  сердца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Picture 1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2636912"/>
            <a:ext cx="2376264" cy="22322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Рисунок 6" descr="кровеносная система рыб"/>
          <p:cNvPicPr>
            <a:picLocks noChangeAspect="1" noChangeArrowheads="1"/>
          </p:cNvPicPr>
          <p:nvPr/>
        </p:nvPicPr>
        <p:blipFill>
          <a:blip r:embed="rId3" cstate="print"/>
          <a:srcRect l="71648" t="22621"/>
          <a:stretch>
            <a:fillRect/>
          </a:stretch>
        </p:blipFill>
        <p:spPr bwMode="auto">
          <a:xfrm>
            <a:off x="3923928" y="2420888"/>
            <a:ext cx="194421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Рисунок 3"/>
          <p:cNvPicPr>
            <a:picLocks noChangeAspect="1" noChangeArrowheads="1"/>
          </p:cNvPicPr>
          <p:nvPr/>
        </p:nvPicPr>
        <p:blipFill>
          <a:blip r:embed="rId4" cstate="print"/>
          <a:srcRect l="31543" t="51974" r="26367" b="8659"/>
          <a:stretch>
            <a:fillRect/>
          </a:stretch>
        </p:blipFill>
        <p:spPr bwMode="auto">
          <a:xfrm>
            <a:off x="6156176" y="2420888"/>
            <a:ext cx="259080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5" cstate="print"/>
          <a:srcRect l="28596" t="28342" r="44077" b="38194"/>
          <a:stretch>
            <a:fillRect/>
          </a:stretch>
        </p:blipFill>
        <p:spPr bwMode="auto">
          <a:xfrm>
            <a:off x="4067944" y="4725144"/>
            <a:ext cx="237626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Вставьте пропущенные слова:</a:t>
            </a: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</a:br>
            <a:endParaRPr lang="ru-RU" sz="3600" b="1" dirty="0">
              <a:solidFill>
                <a:schemeClr val="accent5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/>
            <a:r>
              <a:rPr lang="ru-RU" sz="2600" dirty="0" smtClean="0">
                <a:latin typeface="Comic Sans MS" pitchFamily="66" charset="0"/>
              </a:rPr>
              <a:t>Транспортировку </a:t>
            </a:r>
            <a:r>
              <a:rPr lang="ru-RU" sz="2600" dirty="0">
                <a:latin typeface="Comic Sans MS" pitchFamily="66" charset="0"/>
              </a:rPr>
              <a:t>внутри организма всех необходимых для жизнедеятельности веществ осуществляет</a:t>
            </a:r>
            <a:r>
              <a:rPr lang="ru-RU" sz="2600" dirty="0" smtClean="0">
                <a:latin typeface="Comic Sans MS" pitchFamily="66" charset="0"/>
              </a:rPr>
              <a:t>:::::::::: </a:t>
            </a:r>
            <a:r>
              <a:rPr lang="ru-RU" sz="2600" dirty="0">
                <a:latin typeface="Comic Sans MS" pitchFamily="66" charset="0"/>
              </a:rPr>
              <a:t>.</a:t>
            </a:r>
          </a:p>
          <a:p>
            <a:pPr lvl="0" algn="ctr"/>
            <a:r>
              <a:rPr lang="ru-RU" sz="2600" dirty="0">
                <a:latin typeface="Comic Sans MS" pitchFamily="66" charset="0"/>
              </a:rPr>
              <a:t>Сосуды, несущие кровь от сердца, называются::::::::, а возвращающие ее к сердцу:::::::: .</a:t>
            </a:r>
          </a:p>
          <a:p>
            <a:pPr lvl="0" algn="ctr"/>
            <a:r>
              <a:rPr lang="ru-RU" sz="2600" dirty="0">
                <a:latin typeface="Comic Sans MS" pitchFamily="66" charset="0"/>
              </a:rPr>
              <a:t>Самая крупная артерия - это:::::.., а самые мельчайшие кровеносные сосуды - :::::::. .</a:t>
            </a:r>
          </a:p>
          <a:p>
            <a:pPr lvl="0" algn="ctr"/>
            <a:r>
              <a:rPr lang="ru-RU" sz="2600" dirty="0">
                <a:latin typeface="Comic Sans MS" pitchFamily="66" charset="0"/>
              </a:rPr>
              <a:t>У рыб :::::::.. круг кровообращения, а у наземных позвоночных::::::::.. 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5709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427168" cy="1162050"/>
          </a:xfrm>
        </p:spPr>
        <p:txBody>
          <a:bodyPr/>
          <a:lstStyle/>
          <a:p>
            <a:r>
              <a:rPr lang="ru-RU" sz="4400" dirty="0" smtClean="0">
                <a:solidFill>
                  <a:srgbClr val="FF0000"/>
                </a:solidFill>
              </a:rPr>
              <a:t>   Зал 1 «Красное море»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7283152" cy="4691063"/>
          </a:xfrm>
        </p:spPr>
        <p:txBody>
          <a:bodyPr/>
          <a:lstStyle/>
          <a:p>
            <a:r>
              <a:rPr lang="ru-RU" sz="4400" dirty="0" smtClean="0">
                <a:solidFill>
                  <a:srgbClr val="7030A0"/>
                </a:solidFill>
                <a:cs typeface="Aharoni" pitchFamily="2" charset="-79"/>
              </a:rPr>
              <a:t>1.Состав крови</a:t>
            </a:r>
          </a:p>
          <a:p>
            <a:r>
              <a:rPr lang="ru-RU" sz="4400" dirty="0" smtClean="0">
                <a:solidFill>
                  <a:srgbClr val="7030A0"/>
                </a:solidFill>
                <a:cs typeface="Aharoni" pitchFamily="2" charset="-79"/>
              </a:rPr>
              <a:t>2.Функции крови</a:t>
            </a:r>
          </a:p>
          <a:p>
            <a:r>
              <a:rPr lang="ru-RU" sz="4400" dirty="0" smtClean="0">
                <a:solidFill>
                  <a:srgbClr val="7030A0"/>
                </a:solidFill>
                <a:cs typeface="Aharoni" pitchFamily="2" charset="-79"/>
              </a:rPr>
              <a:t>3.Эволюция состава крови</a:t>
            </a:r>
            <a:endParaRPr lang="ru-RU" sz="4400" dirty="0">
              <a:solidFill>
                <a:srgbClr val="7030A0"/>
              </a:solidFill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Рефлексия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787208" cy="4525963"/>
          </a:xfrm>
        </p:spPr>
        <p:txBody>
          <a:bodyPr/>
          <a:lstStyle/>
          <a:p>
            <a:r>
              <a:rPr lang="ru-RU" sz="4000" dirty="0" smtClean="0">
                <a:solidFill>
                  <a:srgbClr val="002060"/>
                </a:solidFill>
              </a:rPr>
              <a:t>С какими «изобретениями» природы мы сегодня познакомились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204864"/>
            <a:ext cx="1139577" cy="1519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7774632" cy="2232247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Домашнее задание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32856"/>
            <a:ext cx="6400800" cy="1080120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§ 41,составить кроссворд</a:t>
            </a:r>
          </a:p>
        </p:txBody>
      </p:sp>
      <p:pic>
        <p:nvPicPr>
          <p:cNvPr id="4" name="Picture 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212976"/>
            <a:ext cx="2193118" cy="2160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88432"/>
          </a:xfrm>
        </p:spPr>
        <p:txBody>
          <a:bodyPr/>
          <a:lstStyle/>
          <a:p>
            <a:r>
              <a:rPr lang="ru-RU" sz="6000" dirty="0" smtClean="0">
                <a:solidFill>
                  <a:srgbClr val="FF0000"/>
                </a:solidFill>
              </a:rPr>
              <a:t>Молодцы!</a:t>
            </a:r>
            <a:br>
              <a:rPr lang="ru-RU" sz="6000" dirty="0" smtClean="0">
                <a:solidFill>
                  <a:srgbClr val="FF0000"/>
                </a:solidFill>
              </a:rPr>
            </a:br>
            <a:r>
              <a:rPr lang="ru-RU" sz="6000" dirty="0" smtClean="0">
                <a:solidFill>
                  <a:srgbClr val="FF0000"/>
                </a:solidFill>
              </a:rPr>
              <a:t> Спасибо за урок.</a:t>
            </a:r>
            <a:br>
              <a:rPr lang="ru-RU" sz="6000" dirty="0" smtClean="0">
                <a:solidFill>
                  <a:srgbClr val="FF0000"/>
                </a:solidFill>
              </a:rPr>
            </a:b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435280" cy="1211734"/>
          </a:xfrm>
        </p:spPr>
        <p:txBody>
          <a:bodyPr/>
          <a:lstStyle/>
          <a:p>
            <a:pPr algn="ctr"/>
            <a:r>
              <a:rPr lang="ru-RU" sz="2400" dirty="0" smtClean="0"/>
              <a:t>Эти клетки ученые называют </a:t>
            </a:r>
            <a:br>
              <a:rPr lang="ru-RU" sz="2400" dirty="0" smtClean="0"/>
            </a:br>
            <a:r>
              <a:rPr lang="ru-RU" sz="2400" dirty="0" smtClean="0"/>
              <a:t>«маленькими грузовичками».</a:t>
            </a:r>
            <a:br>
              <a:rPr lang="ru-RU" sz="2400" dirty="0" smtClean="0"/>
            </a:br>
            <a:r>
              <a:rPr lang="ru-RU" sz="2400" dirty="0" smtClean="0"/>
              <a:t>Какой «ценный груз» они перевозят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1916832"/>
            <a:ext cx="5111750" cy="4209331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 smtClean="0">
                <a:solidFill>
                  <a:srgbClr val="FF0000"/>
                </a:solidFill>
                <a:latin typeface="Comic Sans MS" pitchFamily="66" charset="0"/>
              </a:rPr>
              <a:t>Кровеносная система </a:t>
            </a:r>
            <a:r>
              <a:rPr lang="ru-RU" dirty="0" smtClean="0">
                <a:latin typeface="Comic Sans MS" pitchFamily="66" charset="0"/>
              </a:rPr>
              <a:t>- это система,  обеспечивающая движение крови по сосудам</a:t>
            </a:r>
          </a:p>
          <a:p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5"/>
            <a:ext cx="2376264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1988840"/>
            <a:ext cx="5943600" cy="3772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417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73051"/>
            <a:ext cx="7931224" cy="1499765"/>
          </a:xfrm>
        </p:spPr>
        <p:txBody>
          <a:bodyPr/>
          <a:lstStyle/>
          <a:p>
            <a:r>
              <a:rPr lang="ru-RU" b="1" dirty="0" smtClean="0"/>
              <a:t> эти клетки приобретают разную форму и зовутся «защитниками организма»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564904"/>
            <a:ext cx="6131768" cy="3504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71184" cy="2003822"/>
          </a:xfrm>
        </p:spPr>
        <p:txBody>
          <a:bodyPr/>
          <a:lstStyle/>
          <a:p>
            <a:r>
              <a:rPr lang="ru-RU" sz="2800" dirty="0" smtClean="0"/>
              <a:t>Эти клетки крови –самые мелкие </a:t>
            </a:r>
            <a:br>
              <a:rPr lang="ru-RU" sz="2800" dirty="0" smtClean="0"/>
            </a:br>
            <a:r>
              <a:rPr lang="ru-RU" sz="2800" dirty="0" smtClean="0"/>
              <a:t>пластинки. «Работают» в крайних случаях, </a:t>
            </a:r>
            <a:br>
              <a:rPr lang="ru-RU" sz="2800" dirty="0" smtClean="0"/>
            </a:br>
            <a:r>
              <a:rPr lang="ru-RU" sz="2800" dirty="0" smtClean="0"/>
              <a:t>спасая организм от «аварии».Какой?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5266928" cy="46910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286000"/>
            <a:ext cx="6336704" cy="358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75240" cy="1162050"/>
          </a:xfrm>
        </p:spPr>
        <p:txBody>
          <a:bodyPr/>
          <a:lstStyle/>
          <a:p>
            <a:r>
              <a:rPr lang="ru-RU" sz="24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 pitchFamily="66" charset="0"/>
              </a:rPr>
              <a:t>            Кровь - это соединительная ткань </a:t>
            </a:r>
            <a:endParaRPr lang="ru-RU" sz="24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115616" y="1484784"/>
            <a:ext cx="177001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kumimoji="1" lang="ru-RU" sz="2400" b="1" dirty="0">
                <a:solidFill>
                  <a:srgbClr val="C00000"/>
                </a:solidFill>
                <a:latin typeface="Comic Sans MS" pitchFamily="66" charset="0"/>
              </a:rPr>
              <a:t>Плазма</a:t>
            </a: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5003799" y="1341438"/>
            <a:ext cx="358314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kumimoji="1" lang="ru-RU" sz="2400" b="1" dirty="0">
                <a:solidFill>
                  <a:srgbClr val="C00000"/>
                </a:solidFill>
                <a:latin typeface="Comic Sans MS" pitchFamily="66" charset="0"/>
              </a:rPr>
              <a:t>Форменные элементы</a:t>
            </a:r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>
            <a:off x="1619250" y="1916113"/>
            <a:ext cx="0" cy="45184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Line 16"/>
          <p:cNvSpPr>
            <a:spLocks noChangeShapeType="1"/>
          </p:cNvSpPr>
          <p:nvPr/>
        </p:nvSpPr>
        <p:spPr bwMode="auto">
          <a:xfrm>
            <a:off x="4716463" y="2852738"/>
            <a:ext cx="0" cy="33857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Line 17"/>
          <p:cNvSpPr>
            <a:spLocks noChangeShapeType="1"/>
          </p:cNvSpPr>
          <p:nvPr/>
        </p:nvSpPr>
        <p:spPr bwMode="auto">
          <a:xfrm>
            <a:off x="7235825" y="1844676"/>
            <a:ext cx="738590" cy="39582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 flipH="1">
            <a:off x="4932362" y="1844676"/>
            <a:ext cx="590547" cy="39582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Line 19"/>
          <p:cNvSpPr>
            <a:spLocks noChangeShapeType="1"/>
          </p:cNvSpPr>
          <p:nvPr/>
        </p:nvSpPr>
        <p:spPr bwMode="auto">
          <a:xfrm>
            <a:off x="6443663" y="1844675"/>
            <a:ext cx="0" cy="565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4067175" y="2420938"/>
            <a:ext cx="17514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kumimoji="1" lang="ru-RU" sz="2000" b="1" dirty="0">
                <a:solidFill>
                  <a:srgbClr val="FF0000"/>
                </a:solidFill>
                <a:latin typeface="Comic Sans MS" pitchFamily="66" charset="0"/>
              </a:rPr>
              <a:t>Эритроциты</a:t>
            </a:r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5795963" y="2565400"/>
            <a:ext cx="16430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kumimoji="1" lang="ru-RU" sz="2000" b="1" dirty="0">
                <a:solidFill>
                  <a:srgbClr val="7030A0"/>
                </a:solidFill>
                <a:latin typeface="Comic Sans MS" pitchFamily="66" charset="0"/>
              </a:rPr>
              <a:t>Лейкоциты</a:t>
            </a:r>
          </a:p>
        </p:txBody>
      </p:sp>
      <p:sp>
        <p:nvSpPr>
          <p:cNvPr id="14" name="Text Box 22"/>
          <p:cNvSpPr txBox="1">
            <a:spLocks noChangeArrowheads="1"/>
          </p:cNvSpPr>
          <p:nvPr/>
        </p:nvSpPr>
        <p:spPr bwMode="auto">
          <a:xfrm>
            <a:off x="7196137" y="2420938"/>
            <a:ext cx="207912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kumimoji="1" lang="ru-RU" sz="2000" b="1" dirty="0">
                <a:solidFill>
                  <a:srgbClr val="00B050"/>
                </a:solidFill>
                <a:latin typeface="Comic Sans MS" pitchFamily="66" charset="0"/>
              </a:rPr>
              <a:t>Тромбоциты</a:t>
            </a:r>
          </a:p>
        </p:txBody>
      </p:sp>
      <p:sp>
        <p:nvSpPr>
          <p:cNvPr id="15" name="Text Box 23"/>
          <p:cNvSpPr txBox="1">
            <a:spLocks noChangeArrowheads="1"/>
          </p:cNvSpPr>
          <p:nvPr/>
        </p:nvSpPr>
        <p:spPr bwMode="auto">
          <a:xfrm>
            <a:off x="395288" y="2565401"/>
            <a:ext cx="352864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kumimoji="1" lang="ru-RU" dirty="0">
                <a:latin typeface="Comic Sans MS" pitchFamily="66" charset="0"/>
              </a:rPr>
              <a:t>Вода, минеральные соли, </a:t>
            </a:r>
          </a:p>
        </p:txBody>
      </p:sp>
      <p:sp>
        <p:nvSpPr>
          <p:cNvPr id="16" name="Text Box 24"/>
          <p:cNvSpPr txBox="1">
            <a:spLocks noChangeArrowheads="1"/>
          </p:cNvSpPr>
          <p:nvPr/>
        </p:nvSpPr>
        <p:spPr bwMode="auto">
          <a:xfrm>
            <a:off x="395288" y="2924176"/>
            <a:ext cx="31691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kumimoji="1" lang="ru-RU" dirty="0">
                <a:latin typeface="Comic Sans MS" pitchFamily="66" charset="0"/>
              </a:rPr>
              <a:t>органические вещества.</a:t>
            </a:r>
          </a:p>
        </p:txBody>
      </p:sp>
      <p:sp>
        <p:nvSpPr>
          <p:cNvPr id="17" name="Text Box 25"/>
          <p:cNvSpPr txBox="1">
            <a:spLocks noChangeArrowheads="1"/>
          </p:cNvSpPr>
          <p:nvPr/>
        </p:nvSpPr>
        <p:spPr bwMode="auto">
          <a:xfrm>
            <a:off x="4140199" y="3284538"/>
            <a:ext cx="146072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kumimoji="1" lang="ru-RU" dirty="0">
                <a:latin typeface="Comic Sans MS" pitchFamily="66" charset="0"/>
              </a:rPr>
              <a:t>С</a:t>
            </a:r>
            <a:r>
              <a:rPr kumimoji="1" lang="ru-RU" sz="2000" dirty="0">
                <a:latin typeface="Comic Sans MS" pitchFamily="66" charset="0"/>
              </a:rPr>
              <a:t>одержат </a:t>
            </a:r>
          </a:p>
        </p:txBody>
      </p:sp>
      <p:sp>
        <p:nvSpPr>
          <p:cNvPr id="18" name="Text Box 26"/>
          <p:cNvSpPr txBox="1">
            <a:spLocks noChangeArrowheads="1"/>
          </p:cNvSpPr>
          <p:nvPr/>
        </p:nvSpPr>
        <p:spPr bwMode="auto">
          <a:xfrm>
            <a:off x="3995936" y="3484593"/>
            <a:ext cx="18020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kumimoji="1" lang="ru-RU" sz="2000" dirty="0">
                <a:latin typeface="Comic Sans MS" pitchFamily="66" charset="0"/>
              </a:rPr>
              <a:t>гемоглобин</a:t>
            </a:r>
          </a:p>
        </p:txBody>
      </p:sp>
      <p:sp>
        <p:nvSpPr>
          <p:cNvPr id="19" name="Text Box 27"/>
          <p:cNvSpPr txBox="1">
            <a:spLocks noChangeArrowheads="1"/>
          </p:cNvSpPr>
          <p:nvPr/>
        </p:nvSpPr>
        <p:spPr bwMode="auto">
          <a:xfrm>
            <a:off x="3635896" y="3818732"/>
            <a:ext cx="279509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kumimoji="1" lang="ru-RU" sz="2000" dirty="0">
                <a:latin typeface="Comic Sans MS" pitchFamily="66" charset="0"/>
              </a:rPr>
              <a:t>(красные клетки)</a:t>
            </a:r>
          </a:p>
        </p:txBody>
      </p:sp>
      <p:sp>
        <p:nvSpPr>
          <p:cNvPr id="20" name="Line 28"/>
          <p:cNvSpPr>
            <a:spLocks noChangeShapeType="1"/>
          </p:cNvSpPr>
          <p:nvPr/>
        </p:nvSpPr>
        <p:spPr bwMode="auto">
          <a:xfrm>
            <a:off x="8172450" y="2781300"/>
            <a:ext cx="0" cy="33857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" name="Line 29"/>
          <p:cNvSpPr>
            <a:spLocks noChangeShapeType="1"/>
          </p:cNvSpPr>
          <p:nvPr/>
        </p:nvSpPr>
        <p:spPr bwMode="auto">
          <a:xfrm>
            <a:off x="6443663" y="2997200"/>
            <a:ext cx="0" cy="33857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" name="Line 30"/>
          <p:cNvSpPr>
            <a:spLocks noChangeShapeType="1"/>
          </p:cNvSpPr>
          <p:nvPr/>
        </p:nvSpPr>
        <p:spPr bwMode="auto">
          <a:xfrm>
            <a:off x="4703196" y="4221163"/>
            <a:ext cx="0" cy="33857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" name="Text Box 31"/>
          <p:cNvSpPr txBox="1">
            <a:spLocks noChangeArrowheads="1"/>
          </p:cNvSpPr>
          <p:nvPr/>
        </p:nvSpPr>
        <p:spPr bwMode="auto">
          <a:xfrm>
            <a:off x="5706864" y="3500438"/>
            <a:ext cx="169070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kumimoji="1" lang="ru-RU" sz="2000" dirty="0">
                <a:latin typeface="Comic Sans MS" pitchFamily="66" charset="0"/>
              </a:rPr>
              <a:t>Бесцветные</a:t>
            </a:r>
          </a:p>
          <a:p>
            <a:pPr algn="ctr" eaLnBrk="1" hangingPunct="1"/>
            <a:r>
              <a:rPr kumimoji="1" lang="ru-RU" sz="2000" dirty="0">
                <a:latin typeface="Comic Sans MS" pitchFamily="66" charset="0"/>
              </a:rPr>
              <a:t>клетки</a:t>
            </a:r>
          </a:p>
        </p:txBody>
      </p:sp>
      <p:sp>
        <p:nvSpPr>
          <p:cNvPr id="24" name="Text Box 32"/>
          <p:cNvSpPr txBox="1">
            <a:spLocks noChangeArrowheads="1"/>
          </p:cNvSpPr>
          <p:nvPr/>
        </p:nvSpPr>
        <p:spPr bwMode="auto">
          <a:xfrm>
            <a:off x="7524749" y="3284538"/>
            <a:ext cx="153628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kumimoji="1" lang="ru-RU" sz="2000" dirty="0">
                <a:latin typeface="Comic Sans MS" pitchFamily="66" charset="0"/>
              </a:rPr>
              <a:t>Кровяные</a:t>
            </a:r>
          </a:p>
          <a:p>
            <a:pPr eaLnBrk="1" hangingPunct="1"/>
            <a:r>
              <a:rPr kumimoji="1" lang="ru-RU" sz="2000" dirty="0">
                <a:latin typeface="Comic Sans MS" pitchFamily="66" charset="0"/>
              </a:rPr>
              <a:t>пластинки</a:t>
            </a:r>
          </a:p>
        </p:txBody>
      </p:sp>
      <p:sp>
        <p:nvSpPr>
          <p:cNvPr id="25" name="Text Box 33"/>
          <p:cNvSpPr txBox="1">
            <a:spLocks noChangeArrowheads="1"/>
          </p:cNvSpPr>
          <p:nvPr/>
        </p:nvSpPr>
        <p:spPr bwMode="auto">
          <a:xfrm>
            <a:off x="4067175" y="4508500"/>
            <a:ext cx="159305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kumimoji="1" lang="ru-RU" sz="2000" dirty="0">
                <a:latin typeface="Comic Sans MS" pitchFamily="66" charset="0"/>
              </a:rPr>
              <a:t>Транспорт</a:t>
            </a:r>
          </a:p>
        </p:txBody>
      </p:sp>
      <p:sp>
        <p:nvSpPr>
          <p:cNvPr id="26" name="Text Box 34"/>
          <p:cNvSpPr txBox="1">
            <a:spLocks noChangeArrowheads="1"/>
          </p:cNvSpPr>
          <p:nvPr/>
        </p:nvSpPr>
        <p:spPr bwMode="auto">
          <a:xfrm>
            <a:off x="4067175" y="4797425"/>
            <a:ext cx="159305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kumimoji="1" lang="ru-RU" sz="2000" dirty="0">
                <a:latin typeface="Comic Sans MS" pitchFamily="66" charset="0"/>
              </a:rPr>
              <a:t>кислорода</a:t>
            </a:r>
          </a:p>
        </p:txBody>
      </p:sp>
      <p:sp>
        <p:nvSpPr>
          <p:cNvPr id="27" name="Line 35"/>
          <p:cNvSpPr>
            <a:spLocks noChangeShapeType="1"/>
          </p:cNvSpPr>
          <p:nvPr/>
        </p:nvSpPr>
        <p:spPr bwMode="auto">
          <a:xfrm>
            <a:off x="6443663" y="4221163"/>
            <a:ext cx="0" cy="45184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" name="Line 36"/>
          <p:cNvSpPr>
            <a:spLocks noChangeShapeType="1"/>
          </p:cNvSpPr>
          <p:nvPr/>
        </p:nvSpPr>
        <p:spPr bwMode="auto">
          <a:xfrm>
            <a:off x="8172450" y="3933825"/>
            <a:ext cx="0" cy="39458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9" name="Text Box 37"/>
          <p:cNvSpPr txBox="1">
            <a:spLocks noChangeArrowheads="1"/>
          </p:cNvSpPr>
          <p:nvPr/>
        </p:nvSpPr>
        <p:spPr bwMode="auto">
          <a:xfrm>
            <a:off x="5754365" y="4797425"/>
            <a:ext cx="158970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kumimoji="1" lang="ru-RU" sz="2000" dirty="0">
                <a:latin typeface="Comic Sans MS" pitchFamily="66" charset="0"/>
              </a:rPr>
              <a:t>Защита от</a:t>
            </a:r>
          </a:p>
        </p:txBody>
      </p:sp>
      <p:sp>
        <p:nvSpPr>
          <p:cNvPr id="30" name="Text Box 38"/>
          <p:cNvSpPr txBox="1">
            <a:spLocks noChangeArrowheads="1"/>
          </p:cNvSpPr>
          <p:nvPr/>
        </p:nvSpPr>
        <p:spPr bwMode="auto">
          <a:xfrm>
            <a:off x="5754366" y="5084763"/>
            <a:ext cx="160612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kumimoji="1" lang="ru-RU" sz="2000" dirty="0">
                <a:latin typeface="Comic Sans MS" pitchFamily="66" charset="0"/>
              </a:rPr>
              <a:t>инфекции</a:t>
            </a:r>
          </a:p>
        </p:txBody>
      </p:sp>
      <p:sp>
        <p:nvSpPr>
          <p:cNvPr id="31" name="Text Box 39"/>
          <p:cNvSpPr txBox="1">
            <a:spLocks noChangeArrowheads="1"/>
          </p:cNvSpPr>
          <p:nvPr/>
        </p:nvSpPr>
        <p:spPr bwMode="auto">
          <a:xfrm>
            <a:off x="7282935" y="4437063"/>
            <a:ext cx="147933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kumimoji="1" lang="ru-RU" sz="2000" dirty="0">
                <a:latin typeface="Comic Sans MS" pitchFamily="66" charset="0"/>
              </a:rPr>
              <a:t>Защита от</a:t>
            </a:r>
          </a:p>
        </p:txBody>
      </p:sp>
      <p:sp>
        <p:nvSpPr>
          <p:cNvPr id="32" name="Text Box 40"/>
          <p:cNvSpPr txBox="1">
            <a:spLocks noChangeArrowheads="1"/>
          </p:cNvSpPr>
          <p:nvPr/>
        </p:nvSpPr>
        <p:spPr bwMode="auto">
          <a:xfrm>
            <a:off x="7196137" y="4724400"/>
            <a:ext cx="20709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kumimoji="1" lang="ru-RU" sz="2000" dirty="0">
                <a:latin typeface="Comic Sans MS" pitchFamily="66" charset="0"/>
              </a:rPr>
              <a:t>кровопотери</a:t>
            </a:r>
          </a:p>
        </p:txBody>
      </p:sp>
      <p:sp>
        <p:nvSpPr>
          <p:cNvPr id="33" name="Line 42"/>
          <p:cNvSpPr>
            <a:spLocks noChangeShapeType="1"/>
          </p:cNvSpPr>
          <p:nvPr/>
        </p:nvSpPr>
        <p:spPr bwMode="auto">
          <a:xfrm>
            <a:off x="1619248" y="3290889"/>
            <a:ext cx="1" cy="41574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 animBg="1"/>
      <p:bldP spid="28" grpId="0" animBg="1"/>
      <p:bldP spid="29" grpId="0"/>
      <p:bldP spid="30" grpId="0"/>
      <p:bldP spid="31" grpId="0"/>
      <p:bldP spid="32" grpId="0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1224135"/>
          </a:xfrm>
        </p:spPr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Функции крови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259632" y="2060848"/>
            <a:ext cx="6512768" cy="357795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sz="2000" b="1" i="1" dirty="0" smtClean="0">
                <a:solidFill>
                  <a:srgbClr val="FF0000"/>
                </a:solidFill>
                <a:latin typeface="Comic Sans MS" pitchFamily="66" charset="0"/>
              </a:rPr>
              <a:t>Транспортная: </a:t>
            </a:r>
            <a:endParaRPr lang="ru-RU" sz="20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транспорт питательных веществ к клеткам тела;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выведение продуктов обмена; транспорт  кислорода.</a:t>
            </a:r>
          </a:p>
          <a:p>
            <a:pPr lvl="0"/>
            <a:r>
              <a:rPr lang="ru-RU" sz="2000" b="1" i="1" dirty="0" smtClean="0">
                <a:solidFill>
                  <a:srgbClr val="FF0000"/>
                </a:solidFill>
                <a:latin typeface="Comic Sans MS" pitchFamily="66" charset="0"/>
              </a:rPr>
              <a:t>2.  Защитная:</a:t>
            </a:r>
            <a:endParaRPr lang="ru-RU" sz="20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защита организма от инфекции и чужеродных тел;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защита от кровопотери</a:t>
            </a:r>
            <a:r>
              <a:rPr lang="ru-RU" sz="2000" dirty="0" smtClean="0">
                <a:latin typeface="Comic Sans MS" pitchFamily="66" charset="0"/>
              </a:rPr>
              <a:t>.</a:t>
            </a:r>
          </a:p>
          <a:p>
            <a:pPr lvl="0"/>
            <a:r>
              <a:rPr lang="ru-RU" sz="2000" b="1" i="1" dirty="0" smtClean="0">
                <a:solidFill>
                  <a:srgbClr val="FF0000"/>
                </a:solidFill>
                <a:latin typeface="Comic Sans MS" pitchFamily="66" charset="0"/>
              </a:rPr>
              <a:t>3.  Регуляторная:</a:t>
            </a:r>
            <a:endParaRPr lang="ru-RU" sz="20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способствует поддержанию температуры тела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бочки 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Бабочки 3</Template>
  <TotalTime>473</TotalTime>
  <Words>941</Words>
  <Application>Microsoft Office PowerPoint</Application>
  <PresentationFormat>Экран (4:3)</PresentationFormat>
  <Paragraphs>196</Paragraphs>
  <Slides>42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Бабочки 3</vt:lpstr>
      <vt:lpstr>МБОУ «Сойгинская СОШ»   Кровеносная система. Кровь 7 класс</vt:lpstr>
      <vt:lpstr>Цель урока :</vt:lpstr>
      <vt:lpstr>Давайте повторим</vt:lpstr>
      <vt:lpstr>   Зал 1 «Красное море»</vt:lpstr>
      <vt:lpstr>Эти клетки ученые называют  «маленькими грузовичками». Какой «ценный груз» они перевозят</vt:lpstr>
      <vt:lpstr>Слайд 6</vt:lpstr>
      <vt:lpstr>Эти клетки крови –самые мелкие  пластинки. «Работают» в крайних случаях,  спасая организм от «аварии».Какой?  </vt:lpstr>
      <vt:lpstr>            Кровь - это соединительная ткань </vt:lpstr>
      <vt:lpstr>Функции крови</vt:lpstr>
      <vt:lpstr>   Зал 2 «Эволюция                        кровеносной системы»</vt:lpstr>
      <vt:lpstr>                      Словарь</vt:lpstr>
      <vt:lpstr>Функции кровеносной системы</vt:lpstr>
      <vt:lpstr>Слайд 13</vt:lpstr>
      <vt:lpstr>Словарь</vt:lpstr>
      <vt:lpstr>Словарь</vt:lpstr>
      <vt:lpstr>Эволюция кровеносной системы животных (учебник стр.215-218)</vt:lpstr>
      <vt:lpstr>Кольчатые черви</vt:lpstr>
      <vt:lpstr>Эволюция кровеносной системы животных</vt:lpstr>
      <vt:lpstr>Слайд 19</vt:lpstr>
      <vt:lpstr>Эволюция кровеносной системы животных</vt:lpstr>
      <vt:lpstr>Слайд 21</vt:lpstr>
      <vt:lpstr>Эволюция кровеносной системы животных</vt:lpstr>
      <vt:lpstr>Слайд 23</vt:lpstr>
      <vt:lpstr>Эволюция кровеносной системы животных</vt:lpstr>
      <vt:lpstr>Слайд 25</vt:lpstr>
      <vt:lpstr>Эволюция кровеносной системы животных</vt:lpstr>
      <vt:lpstr>Слайд 27</vt:lpstr>
      <vt:lpstr>Эволюция кровеносной системы животных</vt:lpstr>
      <vt:lpstr>Слайд 29</vt:lpstr>
      <vt:lpstr>Эволюция кровеносной системы животных</vt:lpstr>
      <vt:lpstr>Слайд 31</vt:lpstr>
      <vt:lpstr>Эволюция кровеносной системы животных</vt:lpstr>
      <vt:lpstr> Кровеносная система</vt:lpstr>
      <vt:lpstr> Зал 3 «Существуют ли бескровные  животные   »</vt:lpstr>
      <vt:lpstr>Эволюция кровеносной системы животных</vt:lpstr>
      <vt:lpstr> Зал 4 «Знаете ли вы, что …</vt:lpstr>
      <vt:lpstr>Зал 5 Игра « Самый ,самый….»</vt:lpstr>
      <vt:lpstr>Определите какому типу животных принадлежат  сердца</vt:lpstr>
      <vt:lpstr>Вставьте пропущенные слова: </vt:lpstr>
      <vt:lpstr>Рефлексия</vt:lpstr>
      <vt:lpstr>Домашнее задание</vt:lpstr>
      <vt:lpstr>Молодцы!  Спасибо за урок.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49.  Кровеносная система. Кровь</dc:title>
  <dc:creator>Елена Станиславовна</dc:creator>
  <cp:lastModifiedBy>Рябичкина ГВ</cp:lastModifiedBy>
  <cp:revision>64</cp:revision>
  <dcterms:created xsi:type="dcterms:W3CDTF">2012-03-23T17:37:36Z</dcterms:created>
  <dcterms:modified xsi:type="dcterms:W3CDTF">2014-11-07T10:26:25Z</dcterms:modified>
</cp:coreProperties>
</file>